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1" r:id="rId4"/>
    <p:sldId id="282" r:id="rId5"/>
    <p:sldId id="283" r:id="rId6"/>
    <p:sldId id="284" r:id="rId7"/>
    <p:sldId id="289" r:id="rId8"/>
    <p:sldId id="290" r:id="rId9"/>
    <p:sldId id="291" r:id="rId10"/>
    <p:sldId id="292" r:id="rId11"/>
    <p:sldId id="262" r:id="rId12"/>
    <p:sldId id="285" r:id="rId13"/>
    <p:sldId id="261" r:id="rId14"/>
    <p:sldId id="286" r:id="rId15"/>
    <p:sldId id="287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3300"/>
    <a:srgbClr val="000066"/>
    <a:srgbClr val="660066"/>
    <a:srgbClr val="FF3300"/>
    <a:srgbClr val="FF6600"/>
    <a:srgbClr val="FF0066"/>
    <a:srgbClr val="00FFFF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86C2-8B2C-4413-92F0-FFC934B4F7C9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AB7BA-EB27-483B-B4F7-59CD448D59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4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AB7BA-EB27-483B-B4F7-59CD448D5930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05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34DA-CAB6-4C82-BD98-659462727BC0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D093-67F6-4922-B13A-25134BA10E3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8150" y="1074802"/>
            <a:ext cx="49552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IrisUPC" pitchFamily="34" charset="-34"/>
              </a:rPr>
              <a:t>บทเรียนประกอบวิชาสุขศึกษา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28625" y="1628800"/>
            <a:ext cx="9044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IrisUPC" pitchFamily="34" charset="-34"/>
              </a:rPr>
              <a:t>เรื่อง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7158" y="3356992"/>
            <a:ext cx="3735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กลุ่มสาระสุขศึกษาและ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พลศึกษา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2844" y="5373216"/>
            <a:ext cx="5005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โดย...อาจารย์อนันต์  นุชเทศ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46019" y="4869160"/>
            <a:ext cx="3954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ชั้นมัธยมศึกษาปีที่ 2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90130" y="2276872"/>
            <a:ext cx="5589992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วัยรุ่นกับเจตคติทางเพศ</a:t>
            </a:r>
            <a:endParaRPr lang="th-TH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0130" y="3861048"/>
            <a:ext cx="4080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โรงเรียน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เซนต์ฟ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รัง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ซีส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เซ</a:t>
            </a:r>
            <a:r>
              <a:rPr lang="th-T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เวียร์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นนทบุรี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980728"/>
            <a:ext cx="8928992" cy="584775"/>
          </a:xfrm>
          <a:prstGeom prst="rect">
            <a:avLst/>
          </a:prstGeom>
          <a:solidFill>
            <a:srgbClr val="0033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ความเชื่อและความเข้าใจผิดเกี่ยวกับเรื่องเพศ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28800"/>
            <a:ext cx="8928992" cy="1815882"/>
          </a:xfrm>
          <a:prstGeom prst="rect">
            <a:avLst/>
          </a:prstGeom>
          <a:solidFill>
            <a:srgbClr val="00CC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ผู้หญิงที่เยื่อ</a:t>
            </a:r>
            <a:r>
              <a:rPr lang="th-TH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พรหมจารีย์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ขาด แสดงว่าได้ผ่านการมีเพศสัมพันธ์มาแล้ว 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ถือว่าเป็นหญิงสาวที่ไม่บริสุทธิ์</a:t>
            </a:r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545740"/>
            <a:ext cx="8928992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นอกจากการมีเพศสัมพันธ์แล้ว อาจเป็นเพราะสาเหตุอื่นได้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299500"/>
            <a:ext cx="8928992" cy="181588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เด็กผู้ชายหน้าเหมือนพ่อ เด็กผู้หญิงหน้าเหมือนแม่จะเป็นคนอาภัพ</a:t>
            </a:r>
          </a:p>
          <a:p>
            <a:pPr algn="ctr"/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843045"/>
            <a:ext cx="8928992" cy="95410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ความอาภัพเกิดจาก บุคลิกภาพไม่ดี มีความประพฤติไม่ดี ไร้ความสามารถ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ไม่เกี่ยวข้องกับการที่หน้าตาเหมือนพ่อ-แม่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941168"/>
            <a:ext cx="8928992" cy="181588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การเกิดฝันเปียกและการสำเร็จความใคร่ด้วยตนเอง แสดงให้เห็นถึง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ความต้องการทางเพศสูง</a:t>
            </a: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858108"/>
            <a:ext cx="8928992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การฝันเปียกเป็นการระบายเชื้ออสุจิโดยธรรมชาติเท่านั้น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62344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7052" y="2201283"/>
            <a:ext cx="37420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ครอบครัว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071810"/>
            <a:ext cx="37147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เพื่อน</a:t>
            </a: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987233"/>
            <a:ext cx="371477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สังคมและวัฒนธรรม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915927"/>
            <a:ext cx="371477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สื่อ</a:t>
            </a: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 t="7916"/>
          <a:stretch>
            <a:fillRect/>
          </a:stretch>
        </p:blipFill>
        <p:spPr bwMode="auto">
          <a:xfrm>
            <a:off x="4695825" y="1428736"/>
            <a:ext cx="444817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1071546"/>
            <a:ext cx="857256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ปัจจัยที่มีอิทธิพลในเรื่องเพศของวัยรุ่น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5" name="Picture 6" descr="http://blog.eduzones.com/images/blog/applezavip/2009040510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57364"/>
            <a:ext cx="4000500" cy="4219576"/>
          </a:xfrm>
          <a:prstGeom prst="rect">
            <a:avLst/>
          </a:prstGeom>
          <a:noFill/>
        </p:spPr>
      </p:pic>
      <p:pic>
        <p:nvPicPr>
          <p:cNvPr id="16" name="Picture 10" descr="http://www.oknation.net/blog/home/blog_data/326/2326/images/newmedia4g/newmedia.jpg"/>
          <p:cNvPicPr>
            <a:picLocks noChangeAspect="1" noChangeArrowheads="1"/>
          </p:cNvPicPr>
          <p:nvPr/>
        </p:nvPicPr>
        <p:blipFill>
          <a:blip r:embed="rId5"/>
          <a:srcRect r="10576"/>
          <a:stretch>
            <a:fillRect/>
          </a:stretch>
        </p:blipFill>
        <p:spPr bwMode="auto">
          <a:xfrm>
            <a:off x="4857752" y="1857364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2844" y="159229"/>
            <a:ext cx="662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ปัจจัยที่มีอิทธิพลในเรื่องเพศของวัยรุ่น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99654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การอบรมเลี้ยงดูของพ่อแม่และบุคคลในครอบครัวเป็นสิ่ง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สำคัญยิ่งต่อพฤติกรรมทางเพศและการดำเนินชีวิตในอนาคตของเด็ก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276872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</a:t>
            </a:r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เด็กอายุ 3-6 ปี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จะมีความสนใจใน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อวัยวะเพศของตน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212976"/>
            <a:ext cx="8101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- </a:t>
            </a:r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เด็กอายุ 7-12 ปี   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ควรส่งเสริมให้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มีเพื่อนทั้งสองเพศ เพื่อพัฒนาความ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รู้สึกที่ดีต่อเพศตรงข้าม  ควรปลูกฝัง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บทบาทหน้าที่ตามเพศของเด็ก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928" y="5085184"/>
            <a:ext cx="8101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</a:t>
            </a:r>
            <a:r>
              <a:rPr lang="th-TH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วัยรุ่น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ปลูกฝังให้มีความรับผิดชอบ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ทั้งต่อตนเองและเพศตรงข้าม รวมถึง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การวางตัวให้เหมาะสมการให้เกียรติกัน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728" y="1116033"/>
            <a:ext cx="191001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ครอบครัว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3314" name="Picture 2" descr="http://www.lofttravel.com/2007/wp-content/uploads/2009/10/brussels_manneken_pis.jpg"/>
          <p:cNvPicPr>
            <a:picLocks noChangeAspect="1" noChangeArrowheads="1"/>
          </p:cNvPicPr>
          <p:nvPr/>
        </p:nvPicPr>
        <p:blipFill>
          <a:blip r:embed="rId3"/>
          <a:srcRect r="29134" b="10649"/>
          <a:stretch>
            <a:fillRect/>
          </a:stretch>
        </p:blipFill>
        <p:spPr bwMode="auto">
          <a:xfrm>
            <a:off x="5463456" y="2310502"/>
            <a:ext cx="3429024" cy="4195783"/>
          </a:xfrm>
          <a:prstGeom prst="rect">
            <a:avLst/>
          </a:prstGeom>
          <a:noFill/>
        </p:spPr>
      </p:pic>
      <p:pic>
        <p:nvPicPr>
          <p:cNvPr id="13316" name="Picture 4" descr="http://farm3.static.flickr.com/2434/3798539512_e8e107e986.jpg"/>
          <p:cNvPicPr>
            <a:picLocks noChangeAspect="1" noChangeArrowheads="1"/>
          </p:cNvPicPr>
          <p:nvPr/>
        </p:nvPicPr>
        <p:blipFill>
          <a:blip r:embed="rId4"/>
          <a:srcRect l="22000" r="5999"/>
          <a:stretch>
            <a:fillRect/>
          </a:stretch>
        </p:blipFill>
        <p:spPr bwMode="auto">
          <a:xfrm>
            <a:off x="5463456" y="2239064"/>
            <a:ext cx="3429024" cy="4286280"/>
          </a:xfrm>
          <a:prstGeom prst="rect">
            <a:avLst/>
          </a:prstGeom>
          <a:noFill/>
        </p:spPr>
      </p:pic>
      <p:pic>
        <p:nvPicPr>
          <p:cNvPr id="13318" name="Picture 6" descr="http://3.bp.blogspot.com/_D_98QR4T-vs/TJ8H0cOHlEI/AAAAAAAAAE0/5myG0f_R2V0/s1600/ist2_6761060-excited-teenage-boys-and-girls-shouting-together-with-arms-rais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3456" y="2239064"/>
            <a:ext cx="3429024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981075"/>
            <a:ext cx="43338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142984"/>
            <a:ext cx="371477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เพื่อน</a:t>
            </a: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59229"/>
            <a:ext cx="662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ปัจจัยที่มีอิทธิพลในเรื่องเพศของวัยรุ่น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942961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เพื่อนมีอิทธิพลต่อพฤติกรรมทางเพศของวัยรุ่น ถ้าหากกลุ่มเพื่อนมีพฤติ-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กรรมทางเพศที่ดี ก็จะทำให้ไม่เกิดปัญหาพฤติกรรมทางเพศได้  ในทางตรง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กันข้ามหากกลุ่มเพื่อนมีพฤติกรรมเที่ยวกลางคืน  ส่ำส่อนทางเพศ และดูสื่อลามกอนาจาร ก็จะทำให้มีพฤติกรรมทางเพศที่ไม่เหมาะสม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231592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                           เรื่องเพศสำหรับวัฒนธรรมไทย เน้นความถูกต้องดีงามในเรื่องการปฏิบัติต่อกันระหว่างเพศ การสร้างครอบครัว   การเป็นสามีภรรยาเดียว แต่กระแสวัฒนธรรมตะวันตกทำให้เกิดการเปลี่ยนแปลงไปในทางลบ 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058275"/>
            <a:ext cx="292895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สังคมและวัฒนธรรม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9229"/>
            <a:ext cx="581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ปัจจัยที่มีอิทธิพลในเรื่องเพศของวัยรุ่น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83602" y="2708920"/>
            <a:ext cx="5000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ชายหญิงมีเสรีภาพในการคบ 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เพื่อนต่างเพศ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80120" y="35550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การถูกเนื้อต้องตัวกันระหว่างชาย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หญิงถือเป็นเรื่องปกติ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59179" y="4489956"/>
            <a:ext cx="4952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การแต่งตัวเลียนแบบดารา - นักร้อง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80120" y="492316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- การสูบบุหรี่ ดื่มเครื่องดื่มที่มี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แอลกอฮอล์ถือเป็นเรื่องโก้เก๋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://4.bp.blogspot.com/_RWqcQnpb_WY/THK7urPJ2wI/AAAAAAAAADM/JYzS3UUYvvE/s1600/resize_id_1034.jpg"/>
          <p:cNvPicPr>
            <a:picLocks noChangeAspect="1" noChangeArrowheads="1"/>
          </p:cNvPicPr>
          <p:nvPr/>
        </p:nvPicPr>
        <p:blipFill>
          <a:blip r:embed="rId4"/>
          <a:srcRect t="8064"/>
          <a:stretch>
            <a:fillRect/>
          </a:stretch>
        </p:blipFill>
        <p:spPr bwMode="auto">
          <a:xfrm>
            <a:off x="5715008" y="2571744"/>
            <a:ext cx="3095625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watermarked.cutcaster.com/cutcaster-photo-100116985-First-Toon-Love.jpg"/>
          <p:cNvPicPr>
            <a:picLocks noChangeAspect="1" noChangeArrowheads="1"/>
          </p:cNvPicPr>
          <p:nvPr/>
        </p:nvPicPr>
        <p:blipFill>
          <a:blip r:embed="rId5"/>
          <a:srcRect l="13333"/>
          <a:stretch>
            <a:fillRect/>
          </a:stretch>
        </p:blipFill>
        <p:spPr bwMode="auto">
          <a:xfrm>
            <a:off x="5286410" y="2500306"/>
            <a:ext cx="3714746" cy="428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4" name="Picture 8" descr="http://www.glogster.com/media/2/5/23/22/5232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500306"/>
            <a:ext cx="392905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1029170" y="5787261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การออกเที่ยวกับเพื่อนต่างเพศ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ถือเป็นเรื่องปกติ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2172920"/>
            <a:ext cx="44967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มีอิทธิพลอย่างมากต่อการปลูกฝัง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    โดยเฉพาะในกลุ่ม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ของวัยรุ่น ซึ่งสื่อเหล่านี้บางชนิดจะมี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ข้อมูลด้านเพศโดยตรง หรือแอบแฝง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อยู่ สื่อเหล่านี้ ได้แก่ แผ่นพับ ใบปลิว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ป้ายโฆษณา วิทยุ โทรทัศน์  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วีดิ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ทัศน์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ภาพยนตร์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เว็บไซด์ในอิน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เทอเนต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วารสาร หนังสือพิมพ์  หนังสือนิยาย 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นิตยสารหรือหนังสือการ์ตูน เป็นต้น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142984"/>
            <a:ext cx="371477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สื่อ</a:t>
            </a:r>
            <a:endParaRPr lang="th-TH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9229"/>
            <a:ext cx="662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ปัจจัยที่มีอิทธิพลในเรื่องเพศของวัยรุ่น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3" name="Picture 2" descr="http://202.183.216.170/computer/m2fri49/g10m2fri/images/multi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85417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http://p1.s1sf.com/hi/0/wb/i/ui/189/945635/294706_1326190549.jpg;r:width=580;static:p_s1sf_hi_0;file:dc1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8"/>
            <a:ext cx="385765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0" descr="http://www.corehoononline.com/images/stories/1_1_11/SBN1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071678"/>
            <a:ext cx="385765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2" descr="http://www.fisho.com/blog/ox/image/578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071678"/>
            <a:ext cx="385765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4" descr="http://images.voicetv.co.th/contents/640/330/horizontal/64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071678"/>
            <a:ext cx="385765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http://media.onsugar.com/files/ons1/166/1668379/32_2009/25539_1973-12_NAOMI_SIMS_122_169lo.previ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643050"/>
            <a:ext cx="385765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5965" y="1167135"/>
            <a:ext cx="2908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วัยรุ่นกับเจตคติทางเพศ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48" y="1994592"/>
            <a:ext cx="8922635" cy="156966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</a:t>
            </a:r>
            <a:r>
              <a:rPr lang="th-TH" sz="3200" b="1" u="sng" dirty="0" smtClean="0">
                <a:solidFill>
                  <a:srgbClr val="FF0000"/>
                </a:solidFill>
                <a:cs typeface="IrisUPC" pitchFamily="34" charset="-34"/>
              </a:rPr>
              <a:t>เจตคติ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หมายถึง สภาวะทางจิตใจ หรือความพร้อมทางจิตใจของบุคคลที่จะ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ปฏิบัติเกี่ยวกับเรื่องต่างๆ ซึ่งมีองค์ประกอบ 3 ด้าน คือ </a:t>
            </a:r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ความเชื่อ  ความรู้สึก </a:t>
            </a:r>
          </a:p>
          <a:p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และความพร้อม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ที่จะปฏิบัติ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87" y="3709104"/>
            <a:ext cx="8930096" cy="1077218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 </a:t>
            </a:r>
            <a:r>
              <a:rPr lang="th-TH" sz="3200" b="1" u="sng" dirty="0" smtClean="0">
                <a:solidFill>
                  <a:srgbClr val="FF0000"/>
                </a:solidFill>
                <a:cs typeface="IrisUPC" pitchFamily="34" charset="-34"/>
              </a:rPr>
              <a:t>เจตคติทางเพศ</a:t>
            </a:r>
            <a:r>
              <a:rPr lang="th-TH" sz="3200" b="1" dirty="0" smtClean="0">
                <a:solidFill>
                  <a:srgbClr val="FF0000"/>
                </a:solidFill>
                <a:cs typeface="IrisUPC" pitchFamily="34" charset="-34"/>
              </a:rPr>
              <a:t> 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หมายถึง </a:t>
            </a:r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ความเชื่อ ความรู้สึก และความพร้อม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ที่จะปฏิบัติ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ต่อสิ่งที่เกี่ยวข้องกับเรื่องเพศ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3" y="4929198"/>
            <a:ext cx="8933379" cy="1077218"/>
          </a:xfrm>
          <a:prstGeom prst="rect">
            <a:avLst/>
          </a:prstGeom>
          <a:solidFill>
            <a:srgbClr val="FF6699">
              <a:alpha val="50196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</a:t>
            </a:r>
            <a:r>
              <a:rPr lang="th-TH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พฤติกรรมทางเพศ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หมายถึง </a:t>
            </a:r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ความคิด ทัศนคติและการแสดงออก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ของบุคคล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เกี่ยวกับเรื่องเพศ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87791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1071546"/>
            <a:ext cx="329288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ประเภทของเจตคติทางเพศ</a:t>
            </a:r>
            <a:endParaRPr lang="th-TH" sz="3200" b="1" dirty="0">
              <a:solidFill>
                <a:schemeClr val="bg1"/>
              </a:solidFill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00108"/>
            <a:ext cx="4267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1714488"/>
            <a:ext cx="73997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ประเภทของเจตคติทางเพศ แบ่งออกเป็น 2 ประเภท ได้แก่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เจตคติทางเพศในเชิงบวก และเจตคติทางเพศในเชิงลบ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14620"/>
            <a:ext cx="6261651" cy="40318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32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เจตคติทางเพศในเชิงบวก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</a:t>
            </a:r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- การภูมิใจในเพศของตนเอง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- การไม่ปิดกั้นการเรียนรู้เรื่องเพศที่เหมาะสม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- การรู้จักควบคุมพฤติกรรมทางเพศให้แสดงออก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  อย่างถูกต้องและเหมาะสมกับสังคมและ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  วัฒนธรรมไทย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- การให้เกียรติเพศตรงข้าม ไม่คิด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  ล่วงละเมิดทางเพศผู้อื่น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81075"/>
            <a:ext cx="4267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980728"/>
            <a:ext cx="815319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เจตคติทางเพศในเชิงบวก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- การรู้จักรักนวลสงวนตัว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- การรู้จักปรับตัวให้เหมาะสมกับกระแสการเปลี่ยนแปลงของสังคม</a:t>
            </a:r>
          </a:p>
          <a:p>
            <a:r>
              <a:rPr lang="th-TH" sz="3200" b="1" dirty="0" smtClean="0">
                <a:solidFill>
                  <a:schemeClr val="bg1"/>
                </a:solidFill>
                <a:cs typeface="IrisUPC" pitchFamily="34" charset="-34"/>
              </a:rPr>
              <a:t>       โดยเฉพาะจากสื่อยั่วยุทางเพศ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การเห็นความสำคัญและปฏิบัติตนตามกฎหมาย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ที่เกี่ยวข้องในเรื่องเพศ เช่น การไม่ซื้อหรือ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ขายบริการทางเพศ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การมีเพศสัมพันธ์ที่ปลอดภัย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การมีคู่ครองคนรักคนเดียว ไม่ส่ำส่อนทางเพศ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การรู้จักคุมกำเนิดเมื่อยังไม่พร้อมมีบุตร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pic>
        <p:nvPicPr>
          <p:cNvPr id="16386" name="Picture 2" descr="http://images1.fanpop.com/images/photos/2100000/Brian-and-Justin-queer-as-folk-2174582-1024-768.jpg"/>
          <p:cNvPicPr>
            <a:picLocks noChangeAspect="1" noChangeArrowheads="1"/>
          </p:cNvPicPr>
          <p:nvPr/>
        </p:nvPicPr>
        <p:blipFill>
          <a:blip r:embed="rId3"/>
          <a:srcRect l="5127" t="9766" r="65576" b="16992"/>
          <a:stretch>
            <a:fillRect/>
          </a:stretch>
        </p:blipFill>
        <p:spPr bwMode="auto">
          <a:xfrm>
            <a:off x="5857884" y="1142984"/>
            <a:ext cx="2857520" cy="53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t="646"/>
          <a:stretch>
            <a:fillRect/>
          </a:stretch>
        </p:blipFill>
        <p:spPr bwMode="auto">
          <a:xfrm>
            <a:off x="4543425" y="1000108"/>
            <a:ext cx="4600575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http://nenfe.nfe.go.th/elearning/courses/51/images/a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0656" y="1857364"/>
            <a:ext cx="3461938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194" y="976654"/>
            <a:ext cx="58809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เจตคติทางเพศในเชิงลบ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การไม่พอใจในเพศของตน อาจนำไปสู่การ 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เบี่ยงเบนทางเพศได้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การปิดกั้นการเรียนรู้ในเรื่องเพศ มองว่าเป็น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สิ่งน่ารังเกียจ น่าอับอาย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การยอมรับในการแสดงออกทางเพศสัมพันธ์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อย่างเสรี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การมีค่านิยมผิดๆ ในเรื่องเพศและการแสดง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พฤติกรรมทางเพศที่ไม่เหมาะสม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การเอาเปรียบและไม่ให้เกียรติผู้อื่น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และเพศตรงข้ามที่ด้อยกว่าตนและ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ล่วงละเมิดทางเพศผู้อื่น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6390" name="Picture 6" descr="http://www.oknation.net/blog/home/blog_data/415/5415/images/foeverlov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524019"/>
            <a:ext cx="3171825" cy="4762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962025"/>
            <a:ext cx="27622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gotoknow.org/file/adayday/sakid_B_S_0.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643050"/>
            <a:ext cx="3357553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4" descr="http://file.giggog.com/news/pictures/2011-02/19/11-25-01-905531231.gif"/>
          <p:cNvPicPr>
            <a:picLocks noChangeAspect="1" noChangeArrowheads="1"/>
          </p:cNvPicPr>
          <p:nvPr/>
        </p:nvPicPr>
        <p:blipFill>
          <a:blip r:embed="rId5"/>
          <a:srcRect l="49065"/>
          <a:stretch>
            <a:fillRect/>
          </a:stretch>
        </p:blipFill>
        <p:spPr bwMode="auto">
          <a:xfrm>
            <a:off x="6000760" y="1857364"/>
            <a:ext cx="2837511" cy="4357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54466" y="1318116"/>
            <a:ext cx="58576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เจตคติทางเพศในเชิงลบ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การไม่สวมถุงยางอนามัยขณะมีเพศสัมพันธ์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การไม่ใส่ใจการคุมกำเนิด เพราะคิดว่า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เป็นเรื่องไม่สำคัญและไม่จำเป็น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การให้ความสำคัญกับรูปลักษณ์ทางเพศ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ของบุคคล เช่น ใส่เสื้อผ้ารัดรูป การเพิ่ม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ขนาดของอวัยวะเพศ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การยอมรับพฤติกรรมส่ำส่อนทางเพศ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088152"/>
            <a:ext cx="387477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เจตคติทางเพศในเชิงลบ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การยอมรับในการสร้าง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ความสัมพันธ์ทางเพศ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ระหว่างกันบนสื่ออิน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เทอร์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เนต ซึ่งอาจนำไปสู่การนัด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พบเพื่อมีเพศสัมพันธ์กันได้</a:t>
            </a:r>
          </a:p>
          <a:p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- การยอมรับพฤติกรรมการ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ทำแท้งของวัยรุ่นเพศหญิง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 ที่เกิดการตั้งครรภ์โดยไม่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 พึงประสงค์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pic>
        <p:nvPicPr>
          <p:cNvPr id="46082" name="Picture 2" descr="http://logcompea.files.wordpress.com/2010/03/faceboo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492984" cy="3357586"/>
          </a:xfrm>
          <a:prstGeom prst="rect">
            <a:avLst/>
          </a:prstGeom>
          <a:noFill/>
        </p:spPr>
      </p:pic>
      <p:pic>
        <p:nvPicPr>
          <p:cNvPr id="46084" name="Picture 4" descr="http://learners.in.th/file/nichanet/hi5scree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4476780" cy="3357586"/>
          </a:xfrm>
          <a:prstGeom prst="rect">
            <a:avLst/>
          </a:prstGeom>
          <a:noFill/>
        </p:spPr>
      </p:pic>
      <p:pic>
        <p:nvPicPr>
          <p:cNvPr id="46086" name="Picture 6" descr="http://www.downloadhunt.com/images/ss/5000/4625/4c0f341a002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571612"/>
            <a:ext cx="4500594" cy="3357586"/>
          </a:xfrm>
          <a:prstGeom prst="rect">
            <a:avLst/>
          </a:prstGeom>
          <a:noFill/>
        </p:spPr>
      </p:pic>
      <p:pic>
        <p:nvPicPr>
          <p:cNvPr id="46088" name="Picture 8" descr="http://www.webcam2home.com/other_images/EatCam-Webcam-Recorder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571612"/>
            <a:ext cx="4500594" cy="3357586"/>
          </a:xfrm>
          <a:prstGeom prst="rect">
            <a:avLst/>
          </a:prstGeom>
          <a:noFill/>
        </p:spPr>
      </p:pic>
      <p:pic>
        <p:nvPicPr>
          <p:cNvPr id="46090" name="Picture 10" descr="http://1.bp.blogspot.com/_ifR4cDQS8ZI/SwrwpdQPVPI/AAAAAAAAAAw/P-kRM4S0cJ8/s1600/cha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428736"/>
            <a:ext cx="4500594" cy="3516682"/>
          </a:xfrm>
          <a:prstGeom prst="rect">
            <a:avLst/>
          </a:prstGeom>
          <a:noFill/>
        </p:spPr>
      </p:pic>
      <p:pic>
        <p:nvPicPr>
          <p:cNvPr id="46092" name="Picture 12" descr="http://www.kruchanisa.com/imm/3/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1428736"/>
            <a:ext cx="4500594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044025"/>
            <a:ext cx="8928992" cy="584775"/>
          </a:xfrm>
          <a:prstGeom prst="rect">
            <a:avLst/>
          </a:prstGeom>
          <a:solidFill>
            <a:srgbClr val="0033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ความเชื่อและความเข้าใจผิดเกี่ยวกับเรื่องเพศ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00808"/>
            <a:ext cx="8928992" cy="18774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ผู้ชายที่มีหนวด เคราขึ้นน้อย หรือไม่มีเลย แสดงว่ามีความรู้สึกทางเพศน้อย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761764"/>
            <a:ext cx="8928992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หนวด เครา เป็นส่วนหนึ่งของร่างกาย ไม่เกี่ยวข้องเรื่องความรู้สึกทางเพศเพศ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573016"/>
            <a:ext cx="8928992" cy="1077218"/>
          </a:xfrm>
          <a:prstGeom prst="rect">
            <a:avLst/>
          </a:prstGeom>
          <a:solidFill>
            <a:srgbClr val="00CC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ผู้หญิงที่มีหน้าอกใหญ่ แสดงว่ามีความรู้สึกทางเพศสูง</a:t>
            </a:r>
          </a:p>
          <a:p>
            <a:pPr algn="ctr"/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182179"/>
            <a:ext cx="8928992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ขนาดหน้าอกของผู้หญิง เป็นเรื่องของเชื้อชาติ พันธุกรรม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3136"/>
            <a:ext cx="8928992" cy="206210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เรื่องทางเพศ ไม่ควรปรึกษาผู้ใหญ่ เพราะเป็นเรื่องน่าอาย ไม่สุภาพปรึกษาเพื่อนดีที่สุด</a:t>
            </a:r>
          </a:p>
          <a:p>
            <a:pPr algn="ctr"/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715253"/>
            <a:ext cx="8928992" cy="95410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ควรปรึกษาผู้ใหญ่มากกว่า เพราะมีประสบการณ์และให้คำอธิบายที่ดีกว่า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และถูกต้อง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797974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87791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cs typeface="IrisUPC" pitchFamily="34" charset="-34"/>
              </a:rPr>
              <a:t>พัฒนาการทางเพศของวัยรุ่น</a:t>
            </a:r>
            <a:endParaRPr lang="th-TH" sz="3200" b="1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980728"/>
            <a:ext cx="8928992" cy="584775"/>
          </a:xfrm>
          <a:prstGeom prst="rect">
            <a:avLst/>
          </a:prstGeom>
          <a:solidFill>
            <a:srgbClr val="0033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ความเชื่อและความเข้าใจผิดเกี่ยวกับเรื่องเพศ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28800"/>
            <a:ext cx="8928992" cy="181588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การสำเร็จความใคร่ด้วยตนเองบ่อยๆ ทำให้จิตใจไม่ปกติหรือทำให้เตี้ย</a:t>
            </a: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165955"/>
            <a:ext cx="8928992" cy="95410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มันเป็นเพียงวิธีการระบายความเครียดทางเพศวิธีหนึ่ง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ไม่มีส่วนต่อสภาพจิตใจหรือความเตี้ยเลย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299500"/>
            <a:ext cx="8928992" cy="181588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ในขณะที่มีประจำเดือนห้ามดื่มน้ำมะพร้าว หรือน้ำแข็ง</a:t>
            </a:r>
          </a:p>
          <a:p>
            <a:pPr algn="ctr"/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843045"/>
            <a:ext cx="8928992" cy="95410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ไม่มีผลกระทบใดๆ ยกเว้นคนที่แพ้น้ำมะพร้าวเท่านั้น 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ส่วนความเย็น อาจทำให้มดลูกบีบตัวได้ แต่มีผลน้อย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มาก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941168"/>
            <a:ext cx="8928992" cy="1815882"/>
          </a:xfrm>
          <a:prstGeom prst="rect">
            <a:avLst/>
          </a:prstGeom>
          <a:solidFill>
            <a:srgbClr val="00CC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รมีเพศสัมพันธ์กับหญิงขายบริการเท่านั้น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ที่จะทำให้เป็นโรคเอดส์และ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โรคติดต่อ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ทางเพศสัมพันธ์ได้</a:t>
            </a:r>
            <a:endParaRPr lang="th-TH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  <a:p>
            <a:pPr algn="ctr"/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930116"/>
            <a:ext cx="8928992" cy="5232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ความจริง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ไม่จำเป็นว่าเป็นหญิงบริการทางเพศเท่านั้นเสมอไป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572898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1307</Words>
  <Application>Microsoft Office PowerPoint</Application>
  <PresentationFormat>On-screen Show (4:3)</PresentationFormat>
  <Paragraphs>157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Cordia New</vt:lpstr>
      <vt:lpstr>DSN Newspaper</vt:lpstr>
      <vt:lpstr>IrisUPC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Home</dc:creator>
  <cp:lastModifiedBy>blacky</cp:lastModifiedBy>
  <cp:revision>207</cp:revision>
  <dcterms:created xsi:type="dcterms:W3CDTF">2011-06-24T03:15:31Z</dcterms:created>
  <dcterms:modified xsi:type="dcterms:W3CDTF">2019-06-17T06:47:08Z</dcterms:modified>
</cp:coreProperties>
</file>