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59" r:id="rId5"/>
    <p:sldId id="260" r:id="rId6"/>
    <p:sldId id="285" r:id="rId7"/>
    <p:sldId id="286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4" r:id="rId19"/>
    <p:sldId id="273" r:id="rId20"/>
    <p:sldId id="276" r:id="rId21"/>
    <p:sldId id="277" r:id="rId22"/>
    <p:sldId id="278" r:id="rId23"/>
    <p:sldId id="280" r:id="rId24"/>
    <p:sldId id="282" r:id="rId25"/>
    <p:sldId id="281" r:id="rId2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2B678-6DE3-435C-B697-787AEA067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DDDB2-F082-4E50-A9C2-DF7590C6D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518FF-6E62-4ABB-8516-ACA2A7DC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ED36D-ECA6-45D9-A46D-11B0E841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73A3D-16C2-4AA6-AE3B-C585204C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45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667E-78F0-4506-9B94-FED443687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DAE8C7-CBD4-4366-82BE-58C596166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8388C-2EE1-4B76-9638-DC0FD7B95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D82A5-B4B3-4C03-ABF0-262B5FC6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F9E71-8C84-438C-9D9C-B26AF7AA9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280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DE03A-C380-4918-A4AA-049BDBDE5B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DE66A4-B890-493E-930D-875E34511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01049-5DF3-47F7-9D98-D46730D7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A5AC6-1E19-44F8-989E-5796EDEF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C08D5-44EE-4CB2-BA83-CB9EA71BC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17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2D8DA-0FF1-48C2-9F8A-D2FB5E4E1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C7AE4-5786-4048-9587-E84A25423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D3DC6-2371-45D0-B43E-9FD5B355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A0FDD-6A83-4311-A31A-E912D094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34269-47E5-4EA2-926E-0E4DAD45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255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0015F-6523-4D88-89E9-B70966CE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38D84-C7F8-45FF-8017-F5661EEB0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366E4-F2AE-4F93-B5E4-0BCC8F88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D99E1-B410-4231-BCBE-D30EC23DF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2DC3F-FCD6-4A63-A766-25B524A5D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43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14F2-85E3-433C-AA94-6C6D4F2F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AF715-A758-4FE6-828C-572051840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FCD8C-C202-4830-999A-4D8A564AB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7C34C-4C00-4FC0-8C47-88DB1DD8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A9768-FD48-4C7C-BF75-4D5A114A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273FD-38EE-4D22-A3F2-7F932AB5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66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16E5-262F-4024-94CB-0727CAE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0DF41-97AF-4A5F-BCFF-39C43BE5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319E8-EF52-429D-99EC-8A2D1A12B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2595B-2518-4C33-861D-73809D6C1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209D7-1CF8-4B2C-93A0-4A2A9F59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444E00-AD51-4DFC-BB48-EFA4F388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7E1EFF-75AC-44BD-87CB-D85DBB9E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87AA5-F154-4ECC-B1BE-D4E4B63D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96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343B-560E-4C80-A2B8-E738D034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2AE3AB-775B-4B4D-96A9-10297323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66DC1-3B6D-4C79-8A7E-03C5CC75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CDD47-0F46-4604-8650-439022F97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30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08D62-2EBE-4545-A5E0-7F62C1D01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51E3C6-3A35-4782-A903-D161D821A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3BC6F-ED5F-4CCF-9D57-F129DF6B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06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4105-3D1A-4E21-969F-3925F2A0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AB3E3-1427-4574-9522-24DA16495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5A838-494A-4749-ADDD-D7AC123BA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87790-093D-4954-849A-F8ABA163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8F46C-F774-41E9-B263-26CC4088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6D6B7-3223-48D5-965F-3D9A63DD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95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9A31-B61E-45D0-9639-246A7514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0DA986-676A-4082-BD45-DBB7C775B0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1886C-075F-4EEA-B0D5-C35D249D7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4A24E-47A5-4F64-8C46-944837F9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C2ACA-56CB-49B3-9987-9867D8FC4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DB4F6-13A7-45DB-BBC2-04C31D829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97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E9EE2-DB69-4BF9-8A26-73BE6F03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24D85-306B-420E-8788-12BD2EC23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787B8-143A-4A08-A643-5012BC08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26D2D-16BD-4671-B832-0AB9731F7EE4}" type="datetimeFigureOut">
              <a:rPr lang="th-TH" smtClean="0"/>
              <a:t>20/06/67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B2AE8-A720-4740-915B-5AFC67D1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4F9D6-2E81-46B4-9927-DBD88B3E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25638-2CDD-41EC-AF1E-2F19B5FAD5A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529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microsoft.com/office/2007/relationships/hdphoto" Target="../media/hdphoto9.wdp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microsoft.com/office/2007/relationships/hdphoto" Target="../media/hdphoto11.wdp"/><Relationship Id="rId5" Type="http://schemas.openxmlformats.org/officeDocument/2006/relationships/image" Target="../media/image52.png"/><Relationship Id="rId15" Type="http://schemas.openxmlformats.org/officeDocument/2006/relationships/image" Target="../media/image59.jpeg"/><Relationship Id="rId10" Type="http://schemas.openxmlformats.org/officeDocument/2006/relationships/image" Target="../media/image55.png"/><Relationship Id="rId4" Type="http://schemas.openxmlformats.org/officeDocument/2006/relationships/image" Target="../media/image51.jpg"/><Relationship Id="rId9" Type="http://schemas.microsoft.com/office/2007/relationships/hdphoto" Target="../media/hdphoto10.wdp"/><Relationship Id="rId1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2.pn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65.png"/><Relationship Id="rId10" Type="http://schemas.openxmlformats.org/officeDocument/2006/relationships/image" Target="../media/image68.jpeg"/><Relationship Id="rId4" Type="http://schemas.openxmlformats.org/officeDocument/2006/relationships/image" Target="../media/image64.jpe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microsoft.com/office/2007/relationships/hdphoto" Target="../media/hdphoto1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2.pn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2.pn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2.pn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microsoft.com/office/2007/relationships/hdphoto" Target="../media/hdphoto2.wdp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692B68FD-6D36-4A5D-BBEC-63818EC99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BF3B1BCB-37D5-477E-B2F9-14FB9D7CC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452438"/>
            <a:ext cx="4848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บทเรียนประกอบวิชาสุขศึกษา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0CB5109C-5C7D-4DBC-8840-85C794680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381125"/>
            <a:ext cx="9032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เรื่อง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8B5EB737-92C2-408A-BE34-70048D579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5589588"/>
            <a:ext cx="6840537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th-TH" alt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กลุ่มสาระสุขศึกษาและพละศึกษาโรงเรียนเซนต์ฟรังซีสเซเวียร์ นนทบุรี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ADB48A8-29B4-4379-8EB5-CFB4D6EDE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6135688"/>
            <a:ext cx="4064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โดย...อาจารย์อนันต์  นุชเทศ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B2947375-2B95-4FF1-A47A-8A0361C6C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6111875"/>
            <a:ext cx="29829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ชั้นมัธยมศึกษาปีที่ 2</a:t>
            </a:r>
          </a:p>
        </p:txBody>
      </p:sp>
      <p:sp>
        <p:nvSpPr>
          <p:cNvPr id="10" name="สี่เหลี่ยมผืนผ้า 16">
            <a:extLst>
              <a:ext uri="{FF2B5EF4-FFF2-40B4-BE49-F238E27FC236}">
                <a16:creationId xmlns:a16="http://schemas.microsoft.com/office/drawing/2014/main" id="{B22213A0-2975-412D-904F-743AAB756B7F}"/>
              </a:ext>
            </a:extLst>
          </p:cNvPr>
          <p:cNvSpPr/>
          <p:nvPr/>
        </p:nvSpPr>
        <p:spPr>
          <a:xfrm>
            <a:off x="441692" y="1988840"/>
            <a:ext cx="3684022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th-TH" sz="48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การเจริญเติบโตและ</a:t>
            </a:r>
          </a:p>
          <a:p>
            <a:pPr eaLnBrk="1" hangingPunct="1">
              <a:defRPr/>
            </a:pPr>
            <a:r>
              <a:rPr lang="th-TH" sz="48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พัฒนาการของวัยรุ่น</a:t>
            </a:r>
          </a:p>
        </p:txBody>
      </p:sp>
      <p:sp>
        <p:nvSpPr>
          <p:cNvPr id="11" name="สี่เหลี่ยมผืนผ้า 18">
            <a:extLst>
              <a:ext uri="{FF2B5EF4-FFF2-40B4-BE49-F238E27FC236}">
                <a16:creationId xmlns:a16="http://schemas.microsoft.com/office/drawing/2014/main" id="{353810BE-3BB0-4A14-B9EC-21D26F508BBB}"/>
              </a:ext>
            </a:extLst>
          </p:cNvPr>
          <p:cNvSpPr/>
          <p:nvPr/>
        </p:nvSpPr>
        <p:spPr>
          <a:xfrm>
            <a:off x="901949" y="3371508"/>
            <a:ext cx="6130155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8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:</a:t>
            </a:r>
            <a:r>
              <a:rPr lang="th-TH" sz="48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 ปัจจัยของการเจริญเติบโตและ</a:t>
            </a:r>
          </a:p>
          <a:p>
            <a:pPr eaLnBrk="1" hangingPunct="1">
              <a:defRPr/>
            </a:pPr>
            <a:r>
              <a:rPr lang="th-TH" sz="48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  พัฒนาการของวัยรุ่น</a:t>
            </a:r>
          </a:p>
        </p:txBody>
      </p:sp>
    </p:spTree>
    <p:extLst>
      <p:ext uri="{BB962C8B-B14F-4D97-AF65-F5344CB8AC3E}">
        <p14:creationId xmlns:p14="http://schemas.microsoft.com/office/powerpoint/2010/main" val="340806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>
            <a:extLst>
              <a:ext uri="{FF2B5EF4-FFF2-40B4-BE49-F238E27FC236}">
                <a16:creationId xmlns:a16="http://schemas.microsoft.com/office/drawing/2014/main" id="{8EF96329-1786-4C87-994C-EB701F1E9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E257C-65FD-4D72-9202-173443039146}"/>
              </a:ext>
            </a:extLst>
          </p:cNvPr>
          <p:cNvSpPr txBox="1"/>
          <p:nvPr/>
        </p:nvSpPr>
        <p:spPr>
          <a:xfrm>
            <a:off x="6274910" y="1142985"/>
            <a:ext cx="5664231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ต่อมเพศ 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gonadotropic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gland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07CBEB3-C9CD-4E18-93AD-466DEEE22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910" y="2010906"/>
            <a:ext cx="2357454" cy="553998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ต่อมเพศชาย </a:t>
            </a:r>
            <a:endParaRPr lang="th-TH" sz="3000" b="1" dirty="0">
              <a:solidFill>
                <a:srgbClr val="FF3300"/>
              </a:solidFill>
              <a:cs typeface="IrisUPC" pitchFamily="34" charset="-34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4400B-B62B-4233-A9C1-B4E0ECBE7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2781300"/>
            <a:ext cx="5664200" cy="1938338"/>
          </a:xfrm>
          <a:prstGeom prst="rect">
            <a:avLst/>
          </a:prstGeom>
          <a:solidFill>
            <a:srgbClr val="00FF00">
              <a:alpha val="49000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th-TH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อัณฑะ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มีหน้าที่สร้างเซลล์สืบพันธุ์เพศชาย และสร้างฮอร์โมนเพศชาย </a:t>
            </a:r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“</a:t>
            </a:r>
            <a:r>
              <a:rPr lang="th-TH" sz="3000" b="1" i="1" dirty="0">
                <a:solidFill>
                  <a:srgbClr val="FF0000"/>
                </a:solidFill>
                <a:cs typeface="IrisUPC" pitchFamily="34" charset="-34"/>
              </a:rPr>
              <a:t>เทสโทสเตอโรน” 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มีหน้าที่ควบคุมการเจริญเติบโตของอวัยวะเพศและควบคุมการหลั่งฮอร์โมนของเพศชาย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2882A-91E5-44AA-B0D2-623B71E0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96"/>
          <a:stretch>
            <a:fillRect/>
          </a:stretch>
        </p:blipFill>
        <p:spPr bwMode="auto">
          <a:xfrm>
            <a:off x="363539" y="986888"/>
            <a:ext cx="5372100" cy="55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9DA167-6188-40CB-998D-FD626366F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7" y="994017"/>
            <a:ext cx="5394031" cy="55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Testosterone Replacement (TRT) London, UK | The Hamlet Clinic">
            <a:extLst>
              <a:ext uri="{FF2B5EF4-FFF2-40B4-BE49-F238E27FC236}">
                <a16:creationId xmlns:a16="http://schemas.microsoft.com/office/drawing/2014/main" id="{27680390-1EB1-4594-9072-F24DC45B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2" y="986887"/>
            <a:ext cx="53721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A6DFD2-2EBC-4059-B544-F273C6E78F39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CC9A17-1605-49A4-B869-A8A47DE46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1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>
            <a:extLst>
              <a:ext uri="{FF2B5EF4-FFF2-40B4-BE49-F238E27FC236}">
                <a16:creationId xmlns:a16="http://schemas.microsoft.com/office/drawing/2014/main" id="{508B9E2F-0888-4CAB-ACFF-652D9B3AD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CBA48C0E-E308-4ED3-BCD7-A845B19B4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" y="896024"/>
            <a:ext cx="2357454" cy="523220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ต่อมเพศชาย </a:t>
            </a:r>
            <a:endParaRPr lang="th-TH" b="1" dirty="0">
              <a:solidFill>
                <a:srgbClr val="FF3300"/>
              </a:solidFill>
              <a:cs typeface="IrisUPC" pitchFamily="34" charset="-34"/>
            </a:endParaRPr>
          </a:p>
        </p:txBody>
      </p:sp>
      <p:sp>
        <p:nvSpPr>
          <p:cNvPr id="5" name="WordArt 6">
            <a:extLst>
              <a:ext uri="{FF2B5EF4-FFF2-40B4-BE49-F238E27FC236}">
                <a16:creationId xmlns:a16="http://schemas.microsoft.com/office/drawing/2014/main" id="{2174DE46-0CDF-4AF8-96DE-F857DCC9AF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04867" y="785237"/>
            <a:ext cx="5818187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solidFill>
                  <a:schemeClr val="bg1"/>
                </a:solidFill>
                <a:effectLst>
                  <a:prstShdw prst="shdw17" dist="17961" dir="2700000">
                    <a:srgbClr val="991F00"/>
                  </a:prstShdw>
                </a:effectLst>
                <a:latin typeface="Angsana New" panose="02020603050405020304" pitchFamily="18" charset="-34"/>
              </a:rPr>
              <a:t>จะเกิดอะไรหากเราตัดอัณฑะทิ้ง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5C47EF0-B870-4793-AADE-400527ED1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1974533"/>
            <a:ext cx="26276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อวัยวะสืบพันธุ์ไม่เจริญ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69B6E7BB-EEDE-4240-A59B-332040848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2639695"/>
            <a:ext cx="12266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เป็นหมัน 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D2707D8-BA5B-4021-A3D0-37E67614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287395"/>
            <a:ext cx="24144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แขน ขา ยาวผิดปกติ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82588A54-C192-4246-B348-994F958F8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370896"/>
            <a:ext cx="11416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เป็นหมัน</a:t>
            </a:r>
          </a:p>
        </p:txBody>
      </p:sp>
      <p:sp>
        <p:nvSpPr>
          <p:cNvPr id="11" name="AutoShape 19">
            <a:extLst>
              <a:ext uri="{FF2B5EF4-FFF2-40B4-BE49-F238E27FC236}">
                <a16:creationId xmlns:a16="http://schemas.microsoft.com/office/drawing/2014/main" id="{0FE57F3A-D757-4F89-A1B7-62FE44CF6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044" y="2133600"/>
            <a:ext cx="489224" cy="28956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eaLnBrk="1" hangingPunct="1">
              <a:defRPr/>
            </a:pPr>
            <a:endParaRPr lang="th-TH"/>
          </a:p>
        </p:txBody>
      </p:sp>
      <p:sp>
        <p:nvSpPr>
          <p:cNvPr id="12" name="AutoShape 20">
            <a:extLst>
              <a:ext uri="{FF2B5EF4-FFF2-40B4-BE49-F238E27FC236}">
                <a16:creationId xmlns:a16="http://schemas.microsoft.com/office/drawing/2014/main" id="{7FC0CD2E-A02F-449A-93AF-32DBFB099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044" y="2781300"/>
            <a:ext cx="489224" cy="28956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eaLnBrk="1" hangingPunct="1">
              <a:defRPr/>
            </a:pPr>
            <a:endParaRPr lang="th-TH"/>
          </a:p>
        </p:txBody>
      </p:sp>
      <p:sp>
        <p:nvSpPr>
          <p:cNvPr id="13" name="AutoShape 21">
            <a:extLst>
              <a:ext uri="{FF2B5EF4-FFF2-40B4-BE49-F238E27FC236}">
                <a16:creationId xmlns:a16="http://schemas.microsoft.com/office/drawing/2014/main" id="{D0BCF0D5-4241-4A99-9FF6-250137263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044" y="3429000"/>
            <a:ext cx="489224" cy="28956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eaLnBrk="1" hangingPunct="1">
              <a:defRPr/>
            </a:pPr>
            <a:endParaRPr lang="th-TH"/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3EF14573-8894-4EA9-BE1B-8A7CE8919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5669471"/>
            <a:ext cx="26276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มีลักษณะของเพศหญิง</a:t>
            </a:r>
          </a:p>
        </p:txBody>
      </p:sp>
      <p:sp>
        <p:nvSpPr>
          <p:cNvPr id="16" name="AutoShape 27">
            <a:extLst>
              <a:ext uri="{FF2B5EF4-FFF2-40B4-BE49-F238E27FC236}">
                <a16:creationId xmlns:a16="http://schemas.microsoft.com/office/drawing/2014/main" id="{666C87B6-B562-45FE-8309-F90B32862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044" y="4515677"/>
            <a:ext cx="489224" cy="289559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eaLnBrk="1" hangingPunct="1">
              <a:defRPr/>
            </a:pPr>
            <a:endParaRPr lang="th-TH"/>
          </a:p>
        </p:txBody>
      </p:sp>
      <p:sp>
        <p:nvSpPr>
          <p:cNvPr id="17" name="AutoShape 28">
            <a:extLst>
              <a:ext uri="{FF2B5EF4-FFF2-40B4-BE49-F238E27FC236}">
                <a16:creationId xmlns:a16="http://schemas.microsoft.com/office/drawing/2014/main" id="{67BB6CB7-E639-42F9-BC53-B6A32F317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044" y="5163377"/>
            <a:ext cx="489224" cy="289559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eaLnBrk="1" hangingPunct="1">
              <a:defRPr/>
            </a:pPr>
            <a:endParaRPr lang="th-TH"/>
          </a:p>
        </p:txBody>
      </p:sp>
      <p:sp>
        <p:nvSpPr>
          <p:cNvPr id="18" name="AutoShape 29">
            <a:extLst>
              <a:ext uri="{FF2B5EF4-FFF2-40B4-BE49-F238E27FC236}">
                <a16:creationId xmlns:a16="http://schemas.microsoft.com/office/drawing/2014/main" id="{2FBAADFE-72E6-42A3-B257-E11398EF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044" y="5811077"/>
            <a:ext cx="489224" cy="289559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eaLnBrk="1" hangingPunct="1">
              <a:defRPr/>
            </a:pPr>
            <a:endParaRPr lang="th-T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494748-B8EC-4A3C-9955-391A697BC207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A88390-3AB4-45BB-BA90-D47C9A17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>
            <a:extLst>
              <a:ext uri="{FF2B5EF4-FFF2-40B4-BE49-F238E27FC236}">
                <a16:creationId xmlns:a16="http://schemas.microsoft.com/office/drawing/2014/main" id="{E287B804-D3B0-4EE1-A64B-51EFD9927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5018596"/>
            <a:ext cx="34403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ไม่มีความรู้สึกต้องการทางเพศ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C0A8BD-3DA1-4911-92D1-8FBAE7E5DFCE}"/>
              </a:ext>
            </a:extLst>
          </p:cNvPr>
          <p:cNvGrpSpPr/>
          <p:nvPr/>
        </p:nvGrpSpPr>
        <p:grpSpPr>
          <a:xfrm>
            <a:off x="5961404" y="1533392"/>
            <a:ext cx="5994575" cy="5083308"/>
            <a:chOff x="5961404" y="1533392"/>
            <a:chExt cx="5994575" cy="5083308"/>
          </a:xfrm>
        </p:grpSpPr>
        <p:pic>
          <p:nvPicPr>
            <p:cNvPr id="2054" name="Picture 6" descr="Testes: Anatomy, Functions and Conditions">
              <a:extLst>
                <a:ext uri="{FF2B5EF4-FFF2-40B4-BE49-F238E27FC236}">
                  <a16:creationId xmlns:a16="http://schemas.microsoft.com/office/drawing/2014/main" id="{DC053ABA-1A6B-4B05-9240-95CAE334A3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9" b="98889" l="10000" r="98125">
                          <a14:foregroundMark x1="47604" y1="30556" x2="61979" y2="49444"/>
                          <a14:foregroundMark x1="61979" y1="49444" x2="68490" y2="62870"/>
                          <a14:foregroundMark x1="68490" y1="62870" x2="72240" y2="81759"/>
                          <a14:foregroundMark x1="72396" y1="70370" x2="72604" y2="78333"/>
                          <a14:foregroundMark x1="72604" y1="78333" x2="65677" y2="91759"/>
                          <a14:foregroundMark x1="65677" y1="91759" x2="62500" y2="95556"/>
                          <a14:foregroundMark x1="59531" y1="33056" x2="94375" y2="76944"/>
                          <a14:foregroundMark x1="94375" y1="76944" x2="98125" y2="89444"/>
                          <a14:foregroundMark x1="72500" y1="78519" x2="75781" y2="84259"/>
                          <a14:foregroundMark x1="75781" y1="84259" x2="92083" y2="92963"/>
                          <a14:foregroundMark x1="90208" y1="92963" x2="92760" y2="69722"/>
                          <a14:foregroundMark x1="92760" y1="69722" x2="92760" y2="69722"/>
                          <a14:foregroundMark x1="92188" y1="84537" x2="97813" y2="27037"/>
                          <a14:foregroundMark x1="82135" y1="68241" x2="92500" y2="10000"/>
                          <a14:foregroundMark x1="79479" y1="40370" x2="85885" y2="1111"/>
                          <a14:foregroundMark x1="85885" y1="1111" x2="85885" y2="1111"/>
                          <a14:foregroundMark x1="76927" y1="87593" x2="79583" y2="94537"/>
                          <a14:foregroundMark x1="79583" y1="94537" x2="93385" y2="99259"/>
                          <a14:foregroundMark x1="93385" y1="99259" x2="87448" y2="95741"/>
                          <a14:foregroundMark x1="87448" y1="95741" x2="82865" y2="95556"/>
                          <a14:foregroundMark x1="82865" y1="95556" x2="89844" y2="98889"/>
                          <a14:foregroundMark x1="89844" y1="98889" x2="97448" y2="96667"/>
                          <a14:foregroundMark x1="93438" y1="54630" x2="97760" y2="34815"/>
                          <a14:foregroundMark x1="97760" y1="34815" x2="97135" y2="8148"/>
                          <a14:backgroundMark x1="32240" y1="78426" x2="36563" y2="49907"/>
                          <a14:backgroundMark x1="36563" y1="49907" x2="37188" y2="47778"/>
                          <a14:backgroundMark x1="34427" y1="75833" x2="36250" y2="8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5" r="4228"/>
            <a:stretch/>
          </p:blipFill>
          <p:spPr bwMode="auto">
            <a:xfrm>
              <a:off x="5961404" y="1533392"/>
              <a:ext cx="5994575" cy="50833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Testes: Anatomy, Functions and Conditions">
              <a:extLst>
                <a:ext uri="{FF2B5EF4-FFF2-40B4-BE49-F238E27FC236}">
                  <a16:creationId xmlns:a16="http://schemas.microsoft.com/office/drawing/2014/main" id="{E67D5E9C-EE3D-41D9-9A2E-7E53D78F5B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9" b="98889" l="10000" r="98125">
                          <a14:foregroundMark x1="61702" y1="49080" x2="61979" y2="49444"/>
                          <a14:foregroundMark x1="47604" y1="30556" x2="54528" y2="39655"/>
                          <a14:foregroundMark x1="61979" y1="49444" x2="68490" y2="62870"/>
                          <a14:foregroundMark x1="68490" y1="62870" x2="72240" y2="81759"/>
                          <a14:foregroundMark x1="72396" y1="70370" x2="72604" y2="78333"/>
                          <a14:foregroundMark x1="72604" y1="78333" x2="65677" y2="91759"/>
                          <a14:foregroundMark x1="65677" y1="91759" x2="62500" y2="95556"/>
                          <a14:foregroundMark x1="59531" y1="33056" x2="94375" y2="76944"/>
                          <a14:foregroundMark x1="94375" y1="76944" x2="98125" y2="89444"/>
                          <a14:foregroundMark x1="72500" y1="78519" x2="75781" y2="84259"/>
                          <a14:foregroundMark x1="75781" y1="84259" x2="92083" y2="92963"/>
                          <a14:foregroundMark x1="90208" y1="92963" x2="92760" y2="69722"/>
                          <a14:foregroundMark x1="92760" y1="69722" x2="92760" y2="69722"/>
                          <a14:foregroundMark x1="92188" y1="84537" x2="97813" y2="27037"/>
                          <a14:foregroundMark x1="82135" y1="68241" x2="92500" y2="10000"/>
                          <a14:foregroundMark x1="79479" y1="40370" x2="85885" y2="1111"/>
                          <a14:foregroundMark x1="85885" y1="1111" x2="85885" y2="1111"/>
                          <a14:foregroundMark x1="76927" y1="87593" x2="79583" y2="94537"/>
                          <a14:foregroundMark x1="79583" y1="94537" x2="93385" y2="99259"/>
                          <a14:foregroundMark x1="93385" y1="99259" x2="87448" y2="95741"/>
                          <a14:foregroundMark x1="87448" y1="95741" x2="82865" y2="95556"/>
                          <a14:foregroundMark x1="82865" y1="95556" x2="89844" y2="98889"/>
                          <a14:foregroundMark x1="89844" y1="98889" x2="97448" y2="96667"/>
                          <a14:foregroundMark x1="93438" y1="54630" x2="97760" y2="34815"/>
                          <a14:foregroundMark x1="97760" y1="34815" x2="97135" y2="8148"/>
                          <a14:foregroundMark x1="42188" y1="82500" x2="43073" y2="71296"/>
                          <a14:foregroundMark x1="39740" y1="57500" x2="45521" y2="59815"/>
                          <a14:foregroundMark x1="39635" y1="57870" x2="42344" y2="56389"/>
                          <a14:foregroundMark x1="39740" y1="56759" x2="46094" y2="58611"/>
                          <a14:foregroundMark x1="46094" y1="58611" x2="46875" y2="60741"/>
                          <a14:foregroundMark x1="40208" y1="59444" x2="46250" y2="61111"/>
                          <a14:foregroundMark x1="40104" y1="56019" x2="45417" y2="58889"/>
                          <a14:foregroundMark x1="42813" y1="55833" x2="44792" y2="56204"/>
                          <a14:foregroundMark x1="41719" y1="56944" x2="42708" y2="56204"/>
                          <a14:backgroundMark x1="32240" y1="78426" x2="36563" y2="49907"/>
                          <a14:backgroundMark x1="36563" y1="49907" x2="37188" y2="47778"/>
                          <a14:backgroundMark x1="34427" y1="75833" x2="36250" y2="82037"/>
                          <a14:backgroundMark x1="41705" y1="54965" x2="43369" y2="54194"/>
                          <a14:backgroundMark x1="37031" y1="57130" x2="40173" y2="55675"/>
                          <a14:backgroundMark x1="47234" y1="60372" x2="48021" y2="61574"/>
                          <a14:backgroundMark x1="48021" y1="61574" x2="50885" y2="70648"/>
                          <a14:backgroundMark x1="50885" y1="70648" x2="57760" y2="73704"/>
                          <a14:backgroundMark x1="57760" y1="73704" x2="62240" y2="66019"/>
                          <a14:backgroundMark x1="62240" y1="66019" x2="62031" y2="56389"/>
                          <a14:backgroundMark x1="62031" y1="56389" x2="59115" y2="47963"/>
                          <a14:backgroundMark x1="59115" y1="47963" x2="52396" y2="38704"/>
                          <a14:backgroundMark x1="52396" y1="38704" x2="45208" y2="35926"/>
                          <a14:backgroundMark x1="45208" y1="35926" x2="38802" y2="41296"/>
                          <a14:backgroundMark x1="38802" y1="41296" x2="36875" y2="47778"/>
                          <a14:backgroundMark x1="35781" y1="78704" x2="40365" y2="85556"/>
                          <a14:backgroundMark x1="40365" y1="85556" x2="47240" y2="89722"/>
                          <a14:backgroundMark x1="47240" y1="89722" x2="47240" y2="89722"/>
                          <a14:backgroundMark x1="37396" y1="83056" x2="42813" y2="88704"/>
                          <a14:backgroundMark x1="42813" y1="88704" x2="48229" y2="88981"/>
                          <a14:backgroundMark x1="33958" y1="83241" x2="39583" y2="89167"/>
                          <a14:backgroundMark x1="39583" y1="89167" x2="47135" y2="89722"/>
                          <a14:backgroundMark x1="47135" y1="89722" x2="57865" y2="88796"/>
                          <a14:backgroundMark x1="60833" y1="60926" x2="61563" y2="47037"/>
                          <a14:backgroundMark x1="61563" y1="47037" x2="58125" y2="44167"/>
                          <a14:backgroundMark x1="56250" y1="53519" x2="57969" y2="37130"/>
                          <a14:backgroundMark x1="51927" y1="49907" x2="55990" y2="40463"/>
                          <a14:backgroundMark x1="55990" y1="40463" x2="57865" y2="38796"/>
                          <a14:backgroundMark x1="53177" y1="45833" x2="56615" y2="39352"/>
                          <a14:backgroundMark x1="52708" y1="43241" x2="56510" y2="38241"/>
                          <a14:backgroundMark x1="52292" y1="40741" x2="61563" y2="48704"/>
                          <a14:backgroundMark x1="54792" y1="42963" x2="57396" y2="41296"/>
                          <a14:backgroundMark x1="35677" y1="54259" x2="33802" y2="42593"/>
                          <a14:backgroundMark x1="34167" y1="51204" x2="33021" y2="40463"/>
                          <a14:backgroundMark x1="33021" y1="40463" x2="32969" y2="40741"/>
                          <a14:backgroundMark x1="33177" y1="50648" x2="33385" y2="40463"/>
                          <a14:backgroundMark x1="33385" y1="40463" x2="35938" y2="40185"/>
                          <a14:backgroundMark x1="34688" y1="47037" x2="34323" y2="35185"/>
                          <a14:backgroundMark x1="32708" y1="51204" x2="32604" y2="47222"/>
                          <a14:backgroundMark x1="50104" y1="75093" x2="48594" y2="84074"/>
                          <a14:backgroundMark x1="35938" y1="69537" x2="38125" y2="78148"/>
                          <a14:backgroundMark x1="38281" y1="77963" x2="39219" y2="82685"/>
                          <a14:backgroundMark x1="40208" y1="84074" x2="46667" y2="86204"/>
                          <a14:backgroundMark x1="46667" y1="86204" x2="46667" y2="86296"/>
                        </a14:backgroundRemoval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9" t="39971" r="38683" b="7866"/>
            <a:stretch/>
          </p:blipFill>
          <p:spPr bwMode="auto">
            <a:xfrm>
              <a:off x="7287768" y="3571875"/>
              <a:ext cx="2084832" cy="2651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4" descr="1,200+ Testes Anatomy Stock Photos, Pictures &amp; Royalty-Free Images - iStock">
            <a:extLst>
              <a:ext uri="{FF2B5EF4-FFF2-40B4-BE49-F238E27FC236}">
                <a16:creationId xmlns:a16="http://schemas.microsoft.com/office/drawing/2014/main" id="{CA386671-9A29-4CEA-A3E5-B62BADFB8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93" l="9804" r="97876">
                        <a14:foregroundMark x1="41993" y1="55556" x2="34477" y2="11928"/>
                        <a14:foregroundMark x1="31209" y1="49837" x2="26961" y2="23529"/>
                        <a14:foregroundMark x1="26634" y1="56373" x2="22876" y2="34477"/>
                        <a14:foregroundMark x1="22876" y1="34477" x2="27778" y2="8660"/>
                        <a14:foregroundMark x1="31699" y1="32843" x2="25490" y2="163"/>
                        <a14:foregroundMark x1="39379" y1="36928" x2="43627" y2="163"/>
                        <a14:foregroundMark x1="41013" y1="30719" x2="39869" y2="19935"/>
                        <a14:foregroundMark x1="39869" y1="19935" x2="54575" y2="1961"/>
                        <a14:foregroundMark x1="54575" y1="1961" x2="55065" y2="2124"/>
                        <a14:foregroundMark x1="41176" y1="42157" x2="49346" y2="32680"/>
                        <a14:foregroundMark x1="49346" y1="32680" x2="95588" y2="20588"/>
                        <a14:foregroundMark x1="59804" y1="41340" x2="66830" y2="31209"/>
                        <a14:foregroundMark x1="66830" y1="31209" x2="76634" y2="27288"/>
                        <a14:foregroundMark x1="76307" y1="38235" x2="85294" y2="24020"/>
                        <a14:foregroundMark x1="85294" y1="24020" x2="88725" y2="21569"/>
                        <a14:foregroundMark x1="83497" y1="37582" x2="92484" y2="21732"/>
                        <a14:foregroundMark x1="85458" y1="34804" x2="98039" y2="24673"/>
                        <a14:foregroundMark x1="89052" y1="30882" x2="90033" y2="10621"/>
                        <a14:foregroundMark x1="84477" y1="26634" x2="84150" y2="15523"/>
                        <a14:foregroundMark x1="84150" y1="15523" x2="85458" y2="12418"/>
                        <a14:foregroundMark x1="73693" y1="19444" x2="87582" y2="5065"/>
                        <a14:foregroundMark x1="80229" y1="22386" x2="95261" y2="6863"/>
                        <a14:foregroundMark x1="90523" y1="30882" x2="95752" y2="13725"/>
                        <a14:foregroundMark x1="90523" y1="21569" x2="92647" y2="163"/>
                        <a14:foregroundMark x1="92647" y1="163" x2="92974" y2="817"/>
                        <a14:foregroundMark x1="58824" y1="29575" x2="96242" y2="67974"/>
                        <a14:foregroundMark x1="79412" y1="33497" x2="86928" y2="63889"/>
                        <a14:foregroundMark x1="86928" y1="63889" x2="86928" y2="66176"/>
                        <a14:foregroundMark x1="90686" y1="32843" x2="89052" y2="72386"/>
                        <a14:foregroundMark x1="96405" y1="30392" x2="97876" y2="55882"/>
                        <a14:foregroundMark x1="97876" y1="55882" x2="93954" y2="71895"/>
                        <a14:foregroundMark x1="86438" y1="46242" x2="90033" y2="93301"/>
                        <a14:foregroundMark x1="66667" y1="47386" x2="87255" y2="95261"/>
                        <a14:foregroundMark x1="54575" y1="68137" x2="75490" y2="98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35" y="1533392"/>
            <a:ext cx="5671621" cy="513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stes: Anatomy, Function, and Associated Conditions">
            <a:extLst>
              <a:ext uri="{FF2B5EF4-FFF2-40B4-BE49-F238E27FC236}">
                <a16:creationId xmlns:a16="http://schemas.microsoft.com/office/drawing/2014/main" id="{9A0B40C4-311E-4E95-9AD2-F4F88A983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/>
        </p:blipFill>
        <p:spPr bwMode="auto">
          <a:xfrm>
            <a:off x="6080919" y="1794754"/>
            <a:ext cx="5950125" cy="45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17B7EEC-E612-46AC-9D17-9DEC513CDA72}"/>
              </a:ext>
            </a:extLst>
          </p:cNvPr>
          <p:cNvGrpSpPr/>
          <p:nvPr/>
        </p:nvGrpSpPr>
        <p:grpSpPr>
          <a:xfrm>
            <a:off x="162078" y="1650924"/>
            <a:ext cx="1857375" cy="2480510"/>
            <a:chOff x="162078" y="1650924"/>
            <a:chExt cx="1857375" cy="2480510"/>
          </a:xfrm>
        </p:grpSpPr>
        <p:sp>
          <p:nvSpPr>
            <p:cNvPr id="3" name="วงรี 28">
              <a:extLst>
                <a:ext uri="{FF2B5EF4-FFF2-40B4-BE49-F238E27FC236}">
                  <a16:creationId xmlns:a16="http://schemas.microsoft.com/office/drawing/2014/main" id="{FCF1A813-656E-489F-A876-B98D872C1B6B}"/>
                </a:ext>
              </a:extLst>
            </p:cNvPr>
            <p:cNvSpPr/>
            <p:nvPr/>
          </p:nvSpPr>
          <p:spPr>
            <a:xfrm>
              <a:off x="286842" y="2214554"/>
              <a:ext cx="1500198" cy="13573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2857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/>
            </a:p>
          </p:txBody>
        </p:sp>
        <p:pic>
          <p:nvPicPr>
            <p:cNvPr id="2060" name="Picture 12" descr="3,702 Child Anatomy 3d Images, Stock Photos &amp; Vectors | Shutterstock">
              <a:extLst>
                <a:ext uri="{FF2B5EF4-FFF2-40B4-BE49-F238E27FC236}">
                  <a16:creationId xmlns:a16="http://schemas.microsoft.com/office/drawing/2014/main" id="{F1A0E412-2323-4AC3-9AFC-B5BF9C131B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43" b="85000" l="9744" r="89744">
                          <a14:foregroundMark x1="49744" y1="18571" x2="48718" y2="6071"/>
                          <a14:foregroundMark x1="45641" y1="11071" x2="49744" y2="4643"/>
                          <a14:foregroundMark x1="66154" y1="52500" x2="68205" y2="55000"/>
                          <a14:foregroundMark x1="42564" y1="82500" x2="50256" y2="8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92"/>
            <a:stretch/>
          </p:blipFill>
          <p:spPr bwMode="auto">
            <a:xfrm>
              <a:off x="162078" y="1650924"/>
              <a:ext cx="1857375" cy="2480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42062C-DB20-47AB-8EBF-9B637E57A912}"/>
              </a:ext>
            </a:extLst>
          </p:cNvPr>
          <p:cNvGrpSpPr/>
          <p:nvPr/>
        </p:nvGrpSpPr>
        <p:grpSpPr>
          <a:xfrm>
            <a:off x="211777" y="4195062"/>
            <a:ext cx="1575263" cy="2599310"/>
            <a:chOff x="211777" y="4195062"/>
            <a:chExt cx="1575263" cy="2599310"/>
          </a:xfrm>
        </p:grpSpPr>
        <p:sp>
          <p:nvSpPr>
            <p:cNvPr id="19" name="วงรี 29">
              <a:extLst>
                <a:ext uri="{FF2B5EF4-FFF2-40B4-BE49-F238E27FC236}">
                  <a16:creationId xmlns:a16="http://schemas.microsoft.com/office/drawing/2014/main" id="{B2FFB6D8-3378-444A-9149-F238800B30A7}"/>
                </a:ext>
              </a:extLst>
            </p:cNvPr>
            <p:cNvSpPr/>
            <p:nvPr/>
          </p:nvSpPr>
          <p:spPr>
            <a:xfrm>
              <a:off x="286842" y="4722314"/>
              <a:ext cx="1500198" cy="13573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2857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/>
            </a:p>
          </p:txBody>
        </p:sp>
        <p:pic>
          <p:nvPicPr>
            <p:cNvPr id="37" name="Picture 10" descr="3d anatomy model stock illustration. Illustration of pain - 1151601">
              <a:extLst>
                <a:ext uri="{FF2B5EF4-FFF2-40B4-BE49-F238E27FC236}">
                  <a16:creationId xmlns:a16="http://schemas.microsoft.com/office/drawing/2014/main" id="{84832504-52E9-4DB4-BBEB-252A772CE1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778" b="96333" l="6074" r="65037">
                          <a14:foregroundMark x1="34370" y1="20000" x2="37037" y2="5778"/>
                          <a14:foregroundMark x1="37037" y1="5778" x2="37037" y2="5778"/>
                          <a14:foregroundMark x1="61778" y1="41778" x2="65481" y2="48889"/>
                          <a14:foregroundMark x1="48741" y1="88222" x2="50370" y2="94222"/>
                          <a14:foregroundMark x1="23111" y1="93444" x2="22667" y2="96444"/>
                          <a14:foregroundMark x1="49778" y1="95889" x2="54074" y2="94778"/>
                          <a14:foregroundMark x1="50074" y1="96111" x2="53037" y2="94778"/>
                          <a14:foregroundMark x1="8296" y1="46444" x2="6074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837"/>
            <a:stretch/>
          </p:blipFill>
          <p:spPr bwMode="auto">
            <a:xfrm>
              <a:off x="211777" y="4195062"/>
              <a:ext cx="1500198" cy="25993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01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>
            <a:extLst>
              <a:ext uri="{FF2B5EF4-FFF2-40B4-BE49-F238E27FC236}">
                <a16:creationId xmlns:a16="http://schemas.microsoft.com/office/drawing/2014/main" id="{D40BC9C2-2F01-4109-BA5F-A310FB453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3B6EC3C-247C-4ED2-833A-C1F9AB99D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0" y="1009650"/>
            <a:ext cx="12192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26073F-1448-4B14-AA5B-1E42F746128F}"/>
              </a:ext>
            </a:extLst>
          </p:cNvPr>
          <p:cNvSpPr txBox="1"/>
          <p:nvPr/>
        </p:nvSpPr>
        <p:spPr>
          <a:xfrm>
            <a:off x="107553" y="181660"/>
            <a:ext cx="4618101" cy="584775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ต่อมเพศ (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gonadotropic gland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C30775A-A22A-4644-8607-AD2081A0B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71" y="1128701"/>
            <a:ext cx="2357454" cy="58477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ต่อมเพศหญิง </a:t>
            </a:r>
            <a:endParaRPr lang="th-TH" sz="3200" b="1" dirty="0">
              <a:solidFill>
                <a:srgbClr val="FF3300"/>
              </a:solidFill>
              <a:cs typeface="IrisUPC" pitchFamily="34" charset="-34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A81F1F4-97B4-4EFB-886E-F3AEDA886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646" y="1971675"/>
            <a:ext cx="4014216" cy="1938992"/>
          </a:xfrm>
          <a:prstGeom prst="rect">
            <a:avLst/>
          </a:prstGeom>
          <a:solidFill>
            <a:schemeClr val="bg1">
              <a:alpha val="43137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solidFill>
                  <a:srgbClr val="FF0000"/>
                </a:solidFill>
                <a:cs typeface="IrisUPC" panose="020B0604020202020204" pitchFamily="34" charset="-34"/>
              </a:rPr>
              <a:t> </a:t>
            </a:r>
            <a:r>
              <a:rPr lang="en-US" altLang="th-TH" sz="3000" b="1" dirty="0">
                <a:solidFill>
                  <a:srgbClr val="FF0000"/>
                </a:solidFill>
                <a:cs typeface="IrisUPC" panose="020B0604020202020204" pitchFamily="34" charset="-34"/>
              </a:rPr>
              <a:t>  </a:t>
            </a:r>
            <a:r>
              <a:rPr lang="th-TH" altLang="th-TH" sz="3000" b="1" dirty="0">
                <a:solidFill>
                  <a:srgbClr val="FF0000"/>
                </a:solidFill>
                <a:cs typeface="IrisUPC" panose="020B0604020202020204" pitchFamily="34" charset="-34"/>
              </a:rPr>
              <a:t>เอสตราดิโอล </a:t>
            </a:r>
            <a:r>
              <a:rPr lang="th-TH" altLang="th-TH" sz="3000" b="1" dirty="0">
                <a:cs typeface="IrisUPC" panose="020B0604020202020204" pitchFamily="34" charset="-34"/>
              </a:rPr>
              <a:t>และ</a:t>
            </a:r>
            <a:r>
              <a:rPr lang="th-TH" altLang="th-TH" sz="3000" b="1" dirty="0">
                <a:solidFill>
                  <a:srgbClr val="FF0000"/>
                </a:solidFill>
                <a:cs typeface="IrisUPC" panose="020B0604020202020204" pitchFamily="34" charset="-34"/>
              </a:rPr>
              <a:t> </a:t>
            </a:r>
            <a:r>
              <a:rPr lang="th-TH" altLang="th-TH" sz="3000" b="1" dirty="0" err="1">
                <a:solidFill>
                  <a:srgbClr val="FF0000"/>
                </a:solidFill>
                <a:cs typeface="IrisUPC" panose="020B0604020202020204" pitchFamily="34" charset="-34"/>
              </a:rPr>
              <a:t>ฟอลลิ</a:t>
            </a:r>
            <a:r>
              <a:rPr lang="th-TH" altLang="th-TH" sz="3000" b="1" dirty="0">
                <a:solidFill>
                  <a:srgbClr val="FF0000"/>
                </a:solidFill>
                <a:cs typeface="IrisUPC" panose="020B0604020202020204" pitchFamily="34" charset="-34"/>
              </a:rPr>
              <a:t>คิวลา</a:t>
            </a:r>
            <a:r>
              <a:rPr lang="th-TH" altLang="th-TH" sz="3000" b="1" dirty="0" err="1">
                <a:solidFill>
                  <a:srgbClr val="FF0000"/>
                </a:solidFill>
                <a:cs typeface="IrisUPC" panose="020B0604020202020204" pitchFamily="34" charset="-34"/>
              </a:rPr>
              <a:t>ร์</a:t>
            </a:r>
            <a:r>
              <a:rPr lang="th-TH" altLang="th-TH" sz="3000" b="1" dirty="0">
                <a:solidFill>
                  <a:srgbClr val="FF0000"/>
                </a:solidFill>
                <a:cs typeface="IrisUPC" panose="020B0604020202020204" pitchFamily="34" charset="-34"/>
              </a:rPr>
              <a:t>  </a:t>
            </a:r>
            <a:endParaRPr lang="en-US" altLang="th-TH" sz="3000" b="1" dirty="0">
              <a:solidFill>
                <a:srgbClr val="FF0000"/>
              </a:solidFill>
              <a:cs typeface="IrisUPC" panose="020B0604020202020204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ซึ่งเกี่ยวข้องกับการเจริญเติบโตของ</a:t>
            </a:r>
            <a:r>
              <a:rPr lang="en-US" altLang="th-TH" sz="3000" b="1" dirty="0">
                <a:cs typeface="IrisUPC" panose="020B0604020202020204" pitchFamily="34" charset="-34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อวัยวะสืบพันธุ์ </a:t>
            </a:r>
            <a:r>
              <a:rPr lang="en-US" altLang="th-TH" sz="3000" b="1" dirty="0">
                <a:cs typeface="IrisUPC" panose="020B0604020202020204" pitchFamily="34" charset="-34"/>
              </a:rPr>
              <a:t>  </a:t>
            </a:r>
            <a:r>
              <a:rPr lang="th-TH" altLang="th-TH" sz="3000" b="1" dirty="0">
                <a:cs typeface="IrisUPC" panose="020B0604020202020204" pitchFamily="34" charset="-34"/>
              </a:rPr>
              <a:t>และลักษณะ</a:t>
            </a:r>
            <a:r>
              <a:rPr lang="th-TH" altLang="th-TH" sz="3000" b="1" dirty="0" err="1">
                <a:cs typeface="IrisUPC" panose="020B0604020202020204" pitchFamily="34" charset="-34"/>
              </a:rPr>
              <a:t>ต่างๆ</a:t>
            </a:r>
            <a:r>
              <a:rPr lang="th-TH" altLang="th-TH" sz="3000" b="1" dirty="0">
                <a:cs typeface="IrisUPC" panose="020B0604020202020204" pitchFamily="34" charset="-34"/>
              </a:rPr>
              <a:t> </a:t>
            </a:r>
            <a:endParaRPr lang="en-US" altLang="th-TH" sz="3000" b="1" dirty="0">
              <a:cs typeface="IrisUPC" panose="020B0604020202020204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ของความเป็นเพศหญิง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87C3C0E-B0D3-423B-A195-65B02C423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646" y="4051156"/>
            <a:ext cx="4014217" cy="240065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solidFill>
                  <a:srgbClr val="FF0000"/>
                </a:solidFill>
                <a:cs typeface="IrisUPC" panose="020B0604020202020204" pitchFamily="34" charset="-34"/>
              </a:rPr>
              <a:t>    โปรเจ</a:t>
            </a:r>
            <a:r>
              <a:rPr lang="th-TH" altLang="th-TH" sz="3000" b="1" dirty="0" err="1">
                <a:solidFill>
                  <a:srgbClr val="FF0000"/>
                </a:solidFill>
                <a:cs typeface="IrisUPC" panose="020B0604020202020204" pitchFamily="34" charset="-34"/>
              </a:rPr>
              <a:t>สเ</a:t>
            </a:r>
            <a:r>
              <a:rPr lang="th-TH" altLang="th-TH" sz="3000" b="1" dirty="0">
                <a:solidFill>
                  <a:srgbClr val="FF0000"/>
                </a:solidFill>
                <a:cs typeface="IrisUPC" panose="020B0604020202020204" pitchFamily="34" charset="-34"/>
              </a:rPr>
              <a:t>ตอ</a:t>
            </a:r>
            <a:r>
              <a:rPr lang="th-TH" altLang="th-TH" sz="3000" b="1" dirty="0" err="1">
                <a:solidFill>
                  <a:srgbClr val="FF0000"/>
                </a:solidFill>
                <a:cs typeface="IrisUPC" panose="020B0604020202020204" pitchFamily="34" charset="-34"/>
              </a:rPr>
              <a:t>โร</a:t>
            </a:r>
            <a:r>
              <a:rPr lang="th-TH" altLang="th-TH" sz="3000" b="1" dirty="0">
                <a:solidFill>
                  <a:srgbClr val="FF0000"/>
                </a:solidFill>
                <a:cs typeface="IrisUPC" panose="020B0604020202020204" pitchFamily="34" charset="-34"/>
              </a:rPr>
              <a:t>น  </a:t>
            </a:r>
            <a:r>
              <a:rPr lang="th-TH" altLang="th-TH" sz="3000" b="1" dirty="0">
                <a:cs typeface="IrisUPC" panose="020B0604020202020204" pitchFamily="34" charset="-34"/>
              </a:rPr>
              <a:t>ทำหน้าที่ระงับ</a:t>
            </a:r>
            <a:endParaRPr lang="en-US" altLang="th-TH" sz="3000" b="1" dirty="0">
              <a:cs typeface="IrisUPC" panose="020B0604020202020204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ไม่ให้ไข่สุกในระหว่างตั้งครรภ์ เพื่อ </a:t>
            </a:r>
            <a:endParaRPr lang="en-US" altLang="th-TH" sz="3000" b="1" dirty="0">
              <a:cs typeface="IrisUPC" panose="020B0604020202020204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ป้องกันไม่ให้มีประจำเดือนในขณะ</a:t>
            </a:r>
            <a:endParaRPr lang="en-US" altLang="th-TH" sz="3000" b="1" dirty="0">
              <a:cs typeface="IrisUPC" panose="020B0604020202020204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ระหว่างการตั้งครรภ์   และกระตุ้นการสร้างน้ำนมให้เจริญเติบโต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6F3692-A05A-4EBA-ACF6-449F0E0CF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0CF1F8-4EBB-423F-8F7A-A3BAEA92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" y="1009649"/>
            <a:ext cx="7358677" cy="5747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CF9F3-889E-4240-986F-29421F8F3E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t="7200" r="16067" b="20533"/>
          <a:stretch/>
        </p:blipFill>
        <p:spPr>
          <a:xfrm>
            <a:off x="104077" y="1009648"/>
            <a:ext cx="7358676" cy="574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16E104-C9F4-425C-AAD6-9A65786821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427" b="72240" l="22823" r="77143">
                        <a14:foregroundMark x1="35243" y1="34780" x2="37630" y2="29688"/>
                        <a14:foregroundMark x1="36806" y1="29861" x2="37422" y2="28686"/>
                        <a14:foregroundMark x1="36372" y1="29688" x2="37457" y2="28646"/>
                        <a14:foregroundMark x1="37196" y1="30787" x2="38108" y2="29282"/>
                        <a14:foregroundMark x1="66276" y1="36227" x2="70313" y2="44618"/>
                        <a14:backgroundMark x1="23177" y1="18519" x2="34115" y2="23264"/>
                        <a14:backgroundMark x1="34115" y1="23264" x2="37717" y2="23727"/>
                        <a14:backgroundMark x1="64193" y1="22106" x2="76606" y2="19444"/>
                        <a14:backgroundMark x1="76606" y1="19444" x2="79644" y2="19676"/>
                        <a14:backgroundMark x1="74826" y1="50116" x2="77387" y2="45718"/>
                        <a14:backgroundMark x1="24002" y1="17419" x2="42752" y2="20660"/>
                        <a14:backgroundMark x1="42752" y1="20660" x2="49045" y2="19676"/>
                        <a14:backgroundMark x1="49045" y1="19676" x2="54340" y2="19792"/>
                        <a14:backgroundMark x1="54340" y1="19792" x2="67101" y2="19444"/>
                        <a14:backgroundMark x1="67101" y1="19444" x2="68880" y2="19850"/>
                        <a14:backgroundMark x1="31944" y1="16493" x2="48828" y2="21412"/>
                        <a14:backgroundMark x1="48828" y1="21412" x2="50564" y2="28530"/>
                        <a14:backgroundMark x1="50564" y1="28530" x2="54861" y2="33102"/>
                        <a14:backgroundMark x1="54861" y1="33102" x2="57769" y2="32639"/>
                        <a14:backgroundMark x1="57161" y1="31944" x2="59809" y2="25289"/>
                        <a14:backgroundMark x1="59809" y1="25289" x2="65278" y2="21586"/>
                        <a14:backgroundMark x1="60807" y1="33449" x2="62283" y2="26678"/>
                        <a14:backgroundMark x1="62283" y1="26678" x2="65451" y2="21181"/>
                        <a14:backgroundMark x1="65451" y1="21181" x2="65451" y2="21181"/>
                        <a14:backgroundMark x1="46701" y1="46933" x2="45269" y2="35475"/>
                        <a14:backgroundMark x1="45269" y1="35475" x2="42535" y2="29051"/>
                        <a14:backgroundMark x1="42535" y1="29051" x2="34549" y2="18866"/>
                        <a14:backgroundMark x1="34549" y1="18866" x2="31120" y2="18634"/>
                        <a14:backgroundMark x1="37484" y1="28911" x2="47873" y2="45660"/>
                        <a14:backgroundMark x1="31684" y1="19560" x2="37245" y2="28526"/>
                        <a14:backgroundMark x1="47873" y1="45660" x2="48003" y2="45718"/>
                        <a14:backgroundMark x1="40104" y1="14236" x2="45052" y2="28704"/>
                        <a14:backgroundMark x1="45052" y1="28704" x2="46137" y2="44618"/>
                        <a14:backgroundMark x1="41927" y1="25463" x2="47786" y2="20255"/>
                        <a14:backgroundMark x1="47786" y1="20255" x2="53906" y2="19444"/>
                        <a14:backgroundMark x1="53906" y1="19444" x2="57509" y2="19444"/>
                        <a14:backgroundMark x1="46528" y1="19329" x2="49175" y2="41956"/>
                        <a14:backgroundMark x1="49175" y1="41956" x2="49175" y2="42882"/>
                        <a14:backgroundMark x1="45616" y1="37558" x2="56641" y2="60012"/>
                        <a14:backgroundMark x1="56641" y1="60012" x2="56337" y2="57986"/>
                        <a14:backgroundMark x1="49262" y1="41319" x2="50087" y2="62037"/>
                        <a14:backgroundMark x1="50087" y1="62037" x2="49175" y2="69850"/>
                        <a14:backgroundMark x1="49175" y1="69850" x2="48438" y2="71586"/>
                        <a14:backgroundMark x1="37543" y1="27720" x2="40191" y2="26794"/>
                        <a14:backgroundMark x1="22700" y1="46933" x2="23698" y2="47569"/>
                        <a14:backgroundMark x1="23438" y1="49074" x2="22700" y2="46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3" t="24514" r="16067" b="47212"/>
          <a:stretch/>
        </p:blipFill>
        <p:spPr>
          <a:xfrm>
            <a:off x="114504" y="2423160"/>
            <a:ext cx="7348250" cy="221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16" descr="Blue Arrow Sign, Sign, Arrow, Blue PNG Transparent Image and Clipart for  Free Download">
            <a:extLst>
              <a:ext uri="{FF2B5EF4-FFF2-40B4-BE49-F238E27FC236}">
                <a16:creationId xmlns:a16="http://schemas.microsoft.com/office/drawing/2014/main" id="{DB74552E-4DF8-4D89-B994-9E419B0A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32667" y1="16833" x2="40750" y2="5167"/>
                        <a14:backgroundMark x1="22167" y1="22417" x2="23917" y2="21000"/>
                        <a14:backgroundMark x1="33000" y1="14083" x2="33000" y2="1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24" y="2522318"/>
            <a:ext cx="2715768" cy="1962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3d Female Body Model Mixed Poses| Colour Female Body 3d Scans">
            <a:extLst>
              <a:ext uri="{FF2B5EF4-FFF2-40B4-BE49-F238E27FC236}">
                <a16:creationId xmlns:a16="http://schemas.microsoft.com/office/drawing/2014/main" id="{FE7756CA-5322-403C-B5BE-79C2CD7F4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7500" l="32500" r="72625">
                        <a14:foregroundMark x1="52000" y1="18625" x2="53250" y2="6250"/>
                        <a14:foregroundMark x1="51500" y1="10125" x2="53375" y2="4125"/>
                        <a14:foregroundMark x1="52250" y1="11000" x2="55125" y2="4500"/>
                        <a14:foregroundMark x1="55125" y1="4500" x2="55125" y2="4250"/>
                        <a14:foregroundMark x1="55500" y1="3000" x2="56625" y2="3000"/>
                        <a14:foregroundMark x1="69125" y1="44875" x2="72625" y2="51000"/>
                        <a14:foregroundMark x1="72625" y1="51000" x2="72625" y2="53125"/>
                        <a14:foregroundMark x1="35750" y1="43375" x2="32500" y2="49750"/>
                        <a14:foregroundMark x1="32500" y1="49750" x2="32500" y2="51000"/>
                        <a14:foregroundMark x1="60750" y1="90000" x2="61875" y2="96000"/>
                        <a14:foregroundMark x1="60750" y1="96625" x2="61875" y2="97125"/>
                        <a14:foregroundMark x1="61375" y1="97500" x2="62000" y2="97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7" r="23031"/>
          <a:stretch/>
        </p:blipFill>
        <p:spPr bwMode="auto">
          <a:xfrm>
            <a:off x="310294" y="1009646"/>
            <a:ext cx="2816956" cy="5868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9DBD4B-E05F-42E9-A895-0A86BF5B7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1" y="1009646"/>
            <a:ext cx="2715768" cy="5804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7913CA-3251-4BB8-8FA0-42C683920F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38" y="1308909"/>
            <a:ext cx="8025397" cy="549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47E0D5-AC78-4A99-88DB-22CDCB65C1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0" y="1009644"/>
            <a:ext cx="7659418" cy="5747766"/>
          </a:xfrm>
          <a:prstGeom prst="rect">
            <a:avLst/>
          </a:prstGeom>
        </p:spPr>
      </p:pic>
      <p:pic>
        <p:nvPicPr>
          <p:cNvPr id="25" name="Picture 12" descr="http://www.3dscience.com/img/Products/3D_Models/Human_Anatomy/Female_System/Female_Reproductive_3.0/supporting_images/Female-Reproductive-System-ref02.jpg">
            <a:extLst>
              <a:ext uri="{FF2B5EF4-FFF2-40B4-BE49-F238E27FC236}">
                <a16:creationId xmlns:a16="http://schemas.microsoft.com/office/drawing/2014/main" id="{01663FFB-A681-49BF-BED7-9A9EA9F8E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/>
          <a:srcRect l="3796"/>
          <a:stretch/>
        </p:blipFill>
        <p:spPr bwMode="auto">
          <a:xfrm>
            <a:off x="96091" y="1000815"/>
            <a:ext cx="7667404" cy="574776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7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6F4D57-9AA1-4B2F-A8D4-CE04B8854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B5900235-DBA8-4DE9-8523-DE931BD55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20" y="1098323"/>
            <a:ext cx="5000656" cy="52322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ต่อมไทรอยด์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thyroid  grand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  <a:endParaRPr lang="th-TH" b="1" dirty="0">
              <a:solidFill>
                <a:srgbClr val="FF3300"/>
              </a:solidFill>
              <a:cs typeface="IrisUPC" pitchFamily="34" charset="-34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071AF9-CB7C-44E4-8127-2AC9F03F1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81" y="1899031"/>
            <a:ext cx="5059362" cy="403225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cs typeface="IrisUPC" panose="020B0604020202020204" pitchFamily="34" charset="-34"/>
              </a:rPr>
              <a:t>       อยู่ที่ส่วนล่างด้านหน้าของคอติดแน่นกับหลอดลมและกล่องเสียง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cs typeface="IrisUPC" panose="020B0604020202020204" pitchFamily="34" charset="-34"/>
              </a:rPr>
              <a:t>      ขนาดของต่อมไทรอยด์จะแตกต่างกัน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cs typeface="IrisUPC" panose="020B0604020202020204" pitchFamily="34" charset="-34"/>
              </a:rPr>
              <a:t>ไปตามอายุเพศและภาวะโภชนาการ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cs typeface="IrisUPC" panose="020B0604020202020204" pitchFamily="34" charset="-34"/>
              </a:rPr>
              <a:t>     ขนาดค่อนข้างโตในวัยรุ่นและผู้ที่ได้รับอาหารอย่างสมบูรณ์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cs typeface="IrisUPC" panose="020B0604020202020204" pitchFamily="34" charset="-34"/>
              </a:rPr>
              <a:t>    ต่อมมีสีแดงแกมเหลืองและนุ่ม มีรูปร่าง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cs typeface="IrisUPC" panose="020B0604020202020204" pitchFamily="34" charset="-34"/>
              </a:rPr>
              <a:t>คล้ายรูปกรวย  </a:t>
            </a:r>
            <a:endParaRPr lang="en-US" altLang="th-TH" b="1">
              <a:cs typeface="IrisUPC" panose="020B0604020202020204" pitchFamily="34" charset="-34"/>
            </a:endParaRPr>
          </a:p>
        </p:txBody>
      </p:sp>
      <p:pic>
        <p:nvPicPr>
          <p:cNvPr id="5" name="Picture 15" descr="Thyroid Gland: Conditions and Treatments - Scientific Animations">
            <a:extLst>
              <a:ext uri="{FF2B5EF4-FFF2-40B4-BE49-F238E27FC236}">
                <a16:creationId xmlns:a16="http://schemas.microsoft.com/office/drawing/2014/main" id="{3C27ADA2-A831-415C-832A-98F6B9BDB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327606"/>
            <a:ext cx="6607175" cy="498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8,032 Thyroid Gland Stock Photos, Pictures &amp; Royalty-Free Images - iStock">
            <a:extLst>
              <a:ext uri="{FF2B5EF4-FFF2-40B4-BE49-F238E27FC236}">
                <a16:creationId xmlns:a16="http://schemas.microsoft.com/office/drawing/2014/main" id="{288CC81F-3421-4612-8067-5095ECBA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325880"/>
            <a:ext cx="6602412" cy="498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1C571-40A2-411B-9C70-B7D4FFADA3B7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E68F4-FCFE-4C49-B466-A6A68710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Thyroid gland - สื่อ 3D - การศึกษาและการเรียนรู้ดิจิทัลของ Mozaik">
            <a:extLst>
              <a:ext uri="{FF2B5EF4-FFF2-40B4-BE49-F238E27FC236}">
                <a16:creationId xmlns:a16="http://schemas.microsoft.com/office/drawing/2014/main" id="{64AEBF41-8324-4A55-8130-D5333BDB7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/>
          <a:stretch/>
        </p:blipFill>
        <p:spPr bwMode="auto">
          <a:xfrm>
            <a:off x="5448300" y="1203325"/>
            <a:ext cx="667543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5" descr="thyroid parathyroid gland organ rotating seamless Stock Footage Video (100%  Royalty-free) 9353681 | Shutterstock">
            <a:extLst>
              <a:ext uri="{FF2B5EF4-FFF2-40B4-BE49-F238E27FC236}">
                <a16:creationId xmlns:a16="http://schemas.microsoft.com/office/drawing/2014/main" id="{6BBC9E42-FFCC-4C8D-A8B2-AE5F7673A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625" l="17606" r="80986">
                        <a14:foregroundMark x1="64085" y1="83125" x2="65141" y2="90417"/>
                        <a14:foregroundMark x1="36854" y1="83958" x2="36502" y2="89375"/>
                        <a14:foregroundMark x1="36854" y1="87292" x2="36268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5252" r="24684" b="5042"/>
          <a:stretch/>
        </p:blipFill>
        <p:spPr bwMode="auto">
          <a:xfrm>
            <a:off x="6377510" y="962025"/>
            <a:ext cx="5398850" cy="5319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1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D53E19-F0FD-49F3-8715-7586C2449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574342F0-B630-49B6-83F4-15AEBD46F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887631"/>
            <a:ext cx="5214974" cy="52322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ต่อมไทรอยด์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thyroid  gland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  <a:endParaRPr lang="th-TH" b="1" dirty="0">
              <a:solidFill>
                <a:srgbClr val="FF3300"/>
              </a:solidFill>
              <a:cs typeface="IrisUPC" pitchFamily="34" charset="-34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A78EA93C-1A95-4D43-966E-20B921A70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928813"/>
            <a:ext cx="11766550" cy="4524315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                                                              ต่อมไทรอยด์สร้าง </a:t>
            </a:r>
            <a:r>
              <a:rPr lang="th-TH" altLang="th-TH" b="1" dirty="0">
                <a:solidFill>
                  <a:srgbClr val="FF0000"/>
                </a:solidFill>
                <a:cs typeface="IrisUPC" panose="020B0604020202020204" pitchFamily="34" charset="-34"/>
              </a:rPr>
              <a:t>ฮอร์โมนไทรอกซิน (</a:t>
            </a:r>
            <a:r>
              <a:rPr lang="en-US" altLang="th-TH" sz="2400" b="1" dirty="0">
                <a:solidFill>
                  <a:srgbClr val="FF0000"/>
                </a:solidFill>
                <a:cs typeface="IrisUPC" panose="020B0604020202020204" pitchFamily="34" charset="-34"/>
              </a:rPr>
              <a:t>thyroxin</a:t>
            </a:r>
            <a:r>
              <a:rPr lang="th-TH" altLang="th-TH" b="1" dirty="0">
                <a:solidFill>
                  <a:srgbClr val="FF0000"/>
                </a:solidFill>
                <a:cs typeface="IrisUPC" panose="020B0604020202020204" pitchFamily="34" charset="-34"/>
              </a:rPr>
              <a:t>)</a:t>
            </a: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                                                              ซึ่งมีหน้าที่ควบคุมการเจริญเติบโตของร่างกาย และ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                                                              สติปัญญา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                                                              </a:t>
            </a:r>
            <a:r>
              <a:rPr lang="th-TH" altLang="th-TH" b="1" dirty="0">
                <a:solidFill>
                  <a:srgbClr val="FF0000"/>
                </a:solidFill>
                <a:cs typeface="IrisUPC" panose="020B0604020202020204" pitchFamily="34" charset="-34"/>
              </a:rPr>
              <a:t>ฮอร์โมนไทรอกซิน  </a:t>
            </a:r>
            <a:r>
              <a:rPr lang="th-TH" altLang="th-TH" b="1" dirty="0">
                <a:solidFill>
                  <a:srgbClr val="0000CC"/>
                </a:solidFill>
                <a:cs typeface="IrisUPC" panose="020B0604020202020204" pitchFamily="34" charset="-34"/>
              </a:rPr>
              <a:t>มีธาตุ </a:t>
            </a:r>
            <a:r>
              <a:rPr lang="th-TH" altLang="th-TH" b="1" dirty="0">
                <a:solidFill>
                  <a:srgbClr val="FF0000"/>
                </a:solidFill>
                <a:cs typeface="IrisUPC" panose="020B0604020202020204" pitchFamily="34" charset="-34"/>
              </a:rPr>
              <a:t>ไอโอดีน</a:t>
            </a: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เป็นส่วนสำคัญ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                                                              ซึ่งหากขาดธาตุไอโอดีน   จะทำให้ต่อมไทรอยด์นั้น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                                                              ผลิต</a:t>
            </a:r>
            <a:r>
              <a:rPr lang="th-TH" altLang="th-TH" b="1" dirty="0">
                <a:solidFill>
                  <a:srgbClr val="FF0000"/>
                </a:solidFill>
                <a:cs typeface="IrisUPC" panose="020B0604020202020204" pitchFamily="34" charset="-34"/>
              </a:rPr>
              <a:t>ฮอร์โมนไทรอกซิน </a:t>
            </a: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มากเกินปกติ จะทำให้ต่อม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rgbClr val="0000FF"/>
                </a:solidFill>
                <a:cs typeface="IrisUPC" panose="020B0604020202020204" pitchFamily="34" charset="-34"/>
              </a:rPr>
              <a:t>                                                               ไทรอยด์โตขึ้น เรียกว่า </a:t>
            </a:r>
            <a:r>
              <a:rPr lang="th-TH" altLang="th-TH" b="1" dirty="0">
                <a:solidFill>
                  <a:srgbClr val="FF0000"/>
                </a:solidFill>
                <a:latin typeface="Times New Roman" panose="02020603050405020304" pitchFamily="18" charset="0"/>
                <a:cs typeface="IrisUPC" panose="020B0604020202020204" pitchFamily="34" charset="-34"/>
              </a:rPr>
              <a:t>“</a:t>
            </a:r>
            <a:r>
              <a:rPr lang="th-TH" altLang="th-TH" b="1" dirty="0">
                <a:solidFill>
                  <a:srgbClr val="FF0000"/>
                </a:solidFill>
                <a:cs typeface="IrisUPC" panose="020B0604020202020204" pitchFamily="34" charset="-34"/>
              </a:rPr>
              <a:t>โรคคอหอยพอก</a:t>
            </a:r>
            <a:r>
              <a:rPr lang="th-TH" altLang="th-TH" b="1" dirty="0">
                <a:solidFill>
                  <a:srgbClr val="FF0000"/>
                </a:solidFill>
                <a:latin typeface="Times New Roman" panose="02020603050405020304" pitchFamily="18" charset="0"/>
                <a:cs typeface="IrisUPC" panose="020B0604020202020204" pitchFamily="34" charset="-34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b="1" dirty="0">
              <a:solidFill>
                <a:srgbClr val="FF0000"/>
              </a:solidFill>
              <a:cs typeface="IrisUPC" panose="020B06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CA463-6380-41E5-AE50-32A6D7502459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8892F-D4D5-418A-8627-32582A99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The Thyroid Gland - Location - Blood Supply - TeachMeAnatomy">
            <a:extLst>
              <a:ext uri="{FF2B5EF4-FFF2-40B4-BE49-F238E27FC236}">
                <a16:creationId xmlns:a16="http://schemas.microsoft.com/office/drawing/2014/main" id="{769A6F26-739B-4070-84C9-E4724CF3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8" y="2055253"/>
            <a:ext cx="3924650" cy="429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1D1BC7-A992-4FB5-83D3-9AC82675E96D}"/>
              </a:ext>
            </a:extLst>
          </p:cNvPr>
          <p:cNvSpPr/>
          <p:nvPr/>
        </p:nvSpPr>
        <p:spPr>
          <a:xfrm>
            <a:off x="817038" y="2055253"/>
            <a:ext cx="3924650" cy="429054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The Thyroid Gland - Location - Blood Supply - TeachMeAnatomy">
            <a:extLst>
              <a:ext uri="{FF2B5EF4-FFF2-40B4-BE49-F238E27FC236}">
                <a16:creationId xmlns:a16="http://schemas.microsoft.com/office/drawing/2014/main" id="{17761A81-6616-4792-882B-241EB7DEA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2031" y1="9727" x2="39948" y2="21992"/>
                        <a14:backgroundMark x1="39948" y1="21992" x2="78698" y2="28711"/>
                        <a14:backgroundMark x1="29688" y1="18242" x2="26927" y2="27422"/>
                        <a14:backgroundMark x1="21354" y1="21016" x2="32708" y2="30820"/>
                        <a14:backgroundMark x1="22031" y1="22734" x2="56406" y2="28711"/>
                        <a14:backgroundMark x1="30833" y1="25078" x2="82656" y2="36133"/>
                        <a14:backgroundMark x1="82656" y1="36133" x2="75469" y2="34453"/>
                        <a14:backgroundMark x1="59167" y1="25938" x2="70781" y2="30508"/>
                        <a14:backgroundMark x1="70781" y1="30508" x2="76146" y2="31055"/>
                        <a14:backgroundMark x1="45729" y1="27617" x2="70885" y2="31875"/>
                        <a14:backgroundMark x1="70885" y1="31875" x2="73802" y2="32969"/>
                        <a14:backgroundMark x1="58958" y1="31055" x2="80313" y2="34453"/>
                        <a14:backgroundMark x1="24583" y1="34023" x2="45469" y2="31875"/>
                        <a14:backgroundMark x1="29479" y1="33594" x2="43385" y2="38086"/>
                        <a14:backgroundMark x1="41979" y1="39336" x2="44115" y2="48711"/>
                        <a14:backgroundMark x1="43646" y1="40859" x2="43854" y2="48945"/>
                        <a14:backgroundMark x1="41563" y1="46602" x2="45260" y2="50859"/>
                        <a14:backgroundMark x1="44115" y1="48086" x2="50833" y2="52148"/>
                        <a14:backgroundMark x1="44115" y1="50000" x2="51302" y2="52578"/>
                        <a14:backgroundMark x1="49688" y1="52578" x2="51771" y2="40195"/>
                        <a14:backgroundMark x1="51771" y1="43203" x2="57552" y2="42539"/>
                        <a14:backgroundMark x1="57344" y1="46172" x2="60365" y2="46367"/>
                        <a14:backgroundMark x1="58281" y1="46602" x2="58958" y2="48516"/>
                        <a14:backgroundMark x1="24375" y1="89219" x2="35729" y2="82930"/>
                        <a14:backgroundMark x1="35729" y1="82930" x2="63490" y2="85938"/>
                        <a14:backgroundMark x1="63490" y1="85938" x2="67344" y2="87305"/>
                        <a14:backgroundMark x1="52240" y1="93047" x2="54531" y2="76016"/>
                        <a14:backgroundMark x1="29948" y1="76641" x2="44896" y2="74375"/>
                        <a14:backgroundMark x1="44896" y1="74375" x2="61510" y2="75586"/>
                        <a14:backgroundMark x1="32031" y1="77695" x2="43854" y2="71719"/>
                        <a14:backgroundMark x1="43854" y1="71719" x2="61771" y2="72578"/>
                        <a14:backgroundMark x1="58490" y1="80273" x2="54896" y2="69414"/>
                        <a14:backgroundMark x1="54896" y1="69414" x2="54063" y2="68320"/>
                        <a14:backgroundMark x1="51042" y1="77695" x2="52917" y2="64297"/>
                        <a14:backgroundMark x1="41563" y1="78789" x2="46667" y2="63633"/>
                        <a14:backgroundMark x1="45260" y1="67461" x2="54792" y2="64063"/>
                        <a14:backgroundMark x1="48021" y1="67070" x2="55937" y2="63008"/>
                        <a14:backgroundMark x1="47135" y1="66641" x2="46198" y2="63633"/>
                        <a14:backgroundMark x1="51510" y1="63633" x2="58281" y2="66406"/>
                        <a14:backgroundMark x1="44583" y1="67266" x2="48490" y2="63438"/>
                        <a14:backgroundMark x1="51302" y1="66406" x2="46406" y2="62578"/>
                        <a14:backgroundMark x1="47344" y1="66641" x2="44323" y2="6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8" t="32143" r="20842" b="27467"/>
          <a:stretch/>
        </p:blipFill>
        <p:spPr bwMode="auto">
          <a:xfrm>
            <a:off x="1627219" y="3429000"/>
            <a:ext cx="2304288" cy="1732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โรคคอพอก สาเหตุเกิดจากอะไร ควรกินอะไรป้องกัน">
            <a:extLst>
              <a:ext uri="{FF2B5EF4-FFF2-40B4-BE49-F238E27FC236}">
                <a16:creationId xmlns:a16="http://schemas.microsoft.com/office/drawing/2014/main" id="{01A902A2-AC45-4F4F-811B-B729B95A3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117" l="1875" r="99125">
                        <a14:foregroundMark x1="9875" y1="85311" x2="19125" y2="42750"/>
                        <a14:foregroundMark x1="19125" y1="42750" x2="19250" y2="39736"/>
                        <a14:foregroundMark x1="17375" y1="82109" x2="23000" y2="88324"/>
                        <a14:foregroundMark x1="23000" y1="88324" x2="28250" y2="89642"/>
                        <a14:foregroundMark x1="29625" y1="80226" x2="31375" y2="88136"/>
                        <a14:foregroundMark x1="28500" y1="75895" x2="33500" y2="84369"/>
                        <a14:foregroundMark x1="30125" y1="74765" x2="36125" y2="78343"/>
                        <a14:foregroundMark x1="36125" y1="78343" x2="33750" y2="87759"/>
                        <a14:foregroundMark x1="33750" y1="87759" x2="28750" y2="94539"/>
                        <a14:foregroundMark x1="28750" y1="94539" x2="26875" y2="94539"/>
                        <a14:foregroundMark x1="27750" y1="98305" x2="19500" y2="92090"/>
                        <a14:foregroundMark x1="18750" y1="90395" x2="8750" y2="78343"/>
                        <a14:foregroundMark x1="8750" y1="78343" x2="6250" y2="73823"/>
                        <a14:foregroundMark x1="12375" y1="88889" x2="12375" y2="88889"/>
                        <a14:foregroundMark x1="6250" y1="77024" x2="1875" y2="74011"/>
                        <a14:foregroundMark x1="9375" y1="45386" x2="8375" y2="15631"/>
                        <a14:foregroundMark x1="8375" y1="15631" x2="10500" y2="9605"/>
                        <a14:foregroundMark x1="10500" y1="9605" x2="16500" y2="6780"/>
                        <a14:foregroundMark x1="16500" y1="6780" x2="23125" y2="7721"/>
                        <a14:foregroundMark x1="23125" y1="7721" x2="25000" y2="9793"/>
                        <a14:foregroundMark x1="10500" y1="7156" x2="16125" y2="2260"/>
                        <a14:foregroundMark x1="16125" y1="2260" x2="20750" y2="2260"/>
                        <a14:foregroundMark x1="71000" y1="52919" x2="80625" y2="77401"/>
                        <a14:foregroundMark x1="82125" y1="80979" x2="88375" y2="79096"/>
                        <a14:foregroundMark x1="88375" y1="79096" x2="95125" y2="80603"/>
                        <a14:foregroundMark x1="91875" y1="82298" x2="97500" y2="77966"/>
                        <a14:foregroundMark x1="97500" y1="77966" x2="99125" y2="78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000"/>
          <a:stretch/>
        </p:blipFill>
        <p:spPr bwMode="auto">
          <a:xfrm>
            <a:off x="974725" y="1702876"/>
            <a:ext cx="3733800" cy="505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โรคคอพอก สาเหตุเกิดจากอะไร ควรกินอะไรป้องกัน">
            <a:extLst>
              <a:ext uri="{FF2B5EF4-FFF2-40B4-BE49-F238E27FC236}">
                <a16:creationId xmlns:a16="http://schemas.microsoft.com/office/drawing/2014/main" id="{505B817B-6F65-44B1-8F8F-35DD8AF97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98117" l="1875" r="99125">
                        <a14:foregroundMark x1="9875" y1="85311" x2="19125" y2="42750"/>
                        <a14:foregroundMark x1="19125" y1="42750" x2="19250" y2="39736"/>
                        <a14:foregroundMark x1="17375" y1="82109" x2="23000" y2="88324"/>
                        <a14:foregroundMark x1="23000" y1="88324" x2="28250" y2="89642"/>
                        <a14:foregroundMark x1="29625" y1="80226" x2="31375" y2="88136"/>
                        <a14:foregroundMark x1="28500" y1="75895" x2="33500" y2="84369"/>
                        <a14:foregroundMark x1="30125" y1="74765" x2="36125" y2="78343"/>
                        <a14:foregroundMark x1="36125" y1="78343" x2="33750" y2="87759"/>
                        <a14:foregroundMark x1="33750" y1="87759" x2="28750" y2="94539"/>
                        <a14:foregroundMark x1="28750" y1="94539" x2="26875" y2="94539"/>
                        <a14:foregroundMark x1="27750" y1="98305" x2="19500" y2="92090"/>
                        <a14:foregroundMark x1="18750" y1="90395" x2="8750" y2="78343"/>
                        <a14:foregroundMark x1="8750" y1="78343" x2="6250" y2="73823"/>
                        <a14:foregroundMark x1="12375" y1="88889" x2="12375" y2="88889"/>
                        <a14:foregroundMark x1="6250" y1="77024" x2="1875" y2="74011"/>
                        <a14:foregroundMark x1="9375" y1="45386" x2="8375" y2="15631"/>
                        <a14:foregroundMark x1="8375" y1="15631" x2="10500" y2="9605"/>
                        <a14:foregroundMark x1="10500" y1="9605" x2="16500" y2="6780"/>
                        <a14:foregroundMark x1="16500" y1="6780" x2="23125" y2="7721"/>
                        <a14:foregroundMark x1="23125" y1="7721" x2="25000" y2="9793"/>
                        <a14:foregroundMark x1="10500" y1="7156" x2="16125" y2="2260"/>
                        <a14:foregroundMark x1="16125" y1="2260" x2="20750" y2="2260"/>
                        <a14:foregroundMark x1="71000" y1="52919" x2="80625" y2="77401"/>
                        <a14:foregroundMark x1="82125" y1="80979" x2="88375" y2="79096"/>
                        <a14:foregroundMark x1="88375" y1="79096" x2="95125" y2="80603"/>
                        <a14:foregroundMark x1="91875" y1="82298" x2="97500" y2="77966"/>
                        <a14:foregroundMark x1="97500" y1="77966" x2="99125" y2="78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40" t="58535" r="15634" b="15974"/>
          <a:stretch/>
        </p:blipFill>
        <p:spPr bwMode="auto">
          <a:xfrm>
            <a:off x="1627219" y="4645153"/>
            <a:ext cx="1564037" cy="128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1.bp.blogspot.com/-lXuh8T0haKI/T1oDtpkvHDI/AAAAAAAAAHg/4h4s_bIC-3M/s320/goiter.jpg">
            <a:extLst>
              <a:ext uri="{FF2B5EF4-FFF2-40B4-BE49-F238E27FC236}">
                <a16:creationId xmlns:a16="http://schemas.microsoft.com/office/drawing/2014/main" id="{5D8790F6-6D80-4DC0-8C92-2F1A88FED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3522" y="1636787"/>
            <a:ext cx="5381478" cy="5123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symptoms-of-cancer.net/wp-content/uploads/2011/06/thyroid_cancer.jpg">
            <a:extLst>
              <a:ext uri="{FF2B5EF4-FFF2-40B4-BE49-F238E27FC236}">
                <a16:creationId xmlns:a16="http://schemas.microsoft.com/office/drawing/2014/main" id="{30B2318E-498E-40E2-96F2-37D3E800A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3636"/>
          <a:stretch>
            <a:fillRect/>
          </a:stretch>
        </p:blipFill>
        <p:spPr bwMode="auto">
          <a:xfrm>
            <a:off x="333522" y="1636785"/>
            <a:ext cx="5381478" cy="5123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2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3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1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>
            <a:extLst>
              <a:ext uri="{FF2B5EF4-FFF2-40B4-BE49-F238E27FC236}">
                <a16:creationId xmlns:a16="http://schemas.microsoft.com/office/drawing/2014/main" id="{63D048A7-91BD-4DC3-BF3C-D2331B894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Anatomy &amp; Physiology – AIC Adrenal Insufficiency Coalition">
            <a:extLst>
              <a:ext uri="{FF2B5EF4-FFF2-40B4-BE49-F238E27FC236}">
                <a16:creationId xmlns:a16="http://schemas.microsoft.com/office/drawing/2014/main" id="{D0F24C19-6593-4B82-AB28-7A548DA32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36" y="743585"/>
            <a:ext cx="580707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21D046D8-2782-4795-AFC8-37C4925CE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908269"/>
            <a:ext cx="5699125" cy="646331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chemeClr val="bg1"/>
                </a:solidFill>
                <a:cs typeface="IrisUPC" pitchFamily="34" charset="-34"/>
              </a:rPr>
              <a:t>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ต่อมหมวกไต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adrenal  grand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  <a:endParaRPr lang="th-TH" sz="3600" b="1" dirty="0">
              <a:solidFill>
                <a:srgbClr val="FF3300"/>
              </a:solidFill>
              <a:cs typeface="IrisUPC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10C427-EEC3-4C8F-92AD-7B4EE1B8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1882268"/>
            <a:ext cx="5699125" cy="4708981"/>
          </a:xfrm>
          <a:prstGeom prst="rect">
            <a:avLst/>
          </a:prstGeom>
          <a:solidFill>
            <a:schemeClr val="bg1">
              <a:alpha val="5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           ลักษณะเป็นก้อนสีเหลือง ตั้งอยู่เหนือไต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           ข้างละ 1ต่อม  สร้างฮอร์โมนที่เกี่ยวข้อง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           กับการเจริญเติบโตของร่างกาย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                 และฮอร์โมนที่เกี่ยวกับการพัฒนา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                 การทางเพศ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3000" b="1" dirty="0">
              <a:cs typeface="IrisUPC" panose="020B0604020202020204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3000" b="1" dirty="0">
              <a:cs typeface="IrisUPC" panose="020B0604020202020204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3000" b="1" dirty="0">
              <a:cs typeface="IrisUPC" panose="020B0604020202020204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3000" b="1" dirty="0">
              <a:cs typeface="IrisUPC" panose="020B0604020202020204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</a:t>
            </a:r>
          </a:p>
        </p:txBody>
      </p:sp>
      <p:pic>
        <p:nvPicPr>
          <p:cNvPr id="6" name="Picture 17" descr="Adrenal Glands&quot; Images – Browse 10,512 Stock Photos, Vectors, and Video |  Adobe Stock">
            <a:extLst>
              <a:ext uri="{FF2B5EF4-FFF2-40B4-BE49-F238E27FC236}">
                <a16:creationId xmlns:a16="http://schemas.microsoft.com/office/drawing/2014/main" id="{8D8327A4-7489-4E49-8434-DDAF9B94E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3496"/>
          <a:stretch/>
        </p:blipFill>
        <p:spPr bwMode="auto">
          <a:xfrm>
            <a:off x="6391655" y="1659949"/>
            <a:ext cx="5574919" cy="50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Adrenal Gland News, Articles and Research">
            <a:extLst>
              <a:ext uri="{FF2B5EF4-FFF2-40B4-BE49-F238E27FC236}">
                <a16:creationId xmlns:a16="http://schemas.microsoft.com/office/drawing/2014/main" id="{5C2A53D5-8AD9-4904-A9B8-961491785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r="4229"/>
          <a:stretch/>
        </p:blipFill>
        <p:spPr bwMode="auto">
          <a:xfrm>
            <a:off x="6287487" y="1659949"/>
            <a:ext cx="5679087" cy="501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Adrenal glands - Mayo Clinic">
            <a:extLst>
              <a:ext uri="{FF2B5EF4-FFF2-40B4-BE49-F238E27FC236}">
                <a16:creationId xmlns:a16="http://schemas.microsoft.com/office/drawing/2014/main" id="{77FB60BF-0462-4B7B-900A-4E14366D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"/>
          <a:stretch>
            <a:fillRect/>
          </a:stretch>
        </p:blipFill>
        <p:spPr bwMode="auto">
          <a:xfrm>
            <a:off x="6287486" y="1668461"/>
            <a:ext cx="5679087" cy="501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228A17-C92B-4FE0-8700-8F4D4922F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85" y="1659948"/>
            <a:ext cx="5679088" cy="503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E845CC0-DD29-4716-BC33-8A38A5C4594F}"/>
              </a:ext>
            </a:extLst>
          </p:cNvPr>
          <p:cNvSpPr/>
          <p:nvPr/>
        </p:nvSpPr>
        <p:spPr>
          <a:xfrm>
            <a:off x="7616952" y="2613304"/>
            <a:ext cx="1045594" cy="248768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17F3A-2FAD-4BCA-AB58-2718F7ADF310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5859A7-B714-4980-A313-8A0B8EA7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1B7F7D-1BB7-4E4B-A0AC-BE226B015F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2" y="1954261"/>
            <a:ext cx="1670264" cy="4564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E4830D-99B8-4134-A9C0-BFE6130D0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37C0CB70-12C4-4B52-ACFD-7AF795A1E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36" y="2092574"/>
            <a:ext cx="9001120" cy="1015663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14300" prst="artDeco"/>
          </a:sp3d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    </a:t>
            </a:r>
            <a:r>
              <a:rPr lang="th-TH" sz="3000" b="1" dirty="0" err="1">
                <a:solidFill>
                  <a:srgbClr val="FF0000"/>
                </a:solidFill>
                <a:cs typeface="IrisUPC" pitchFamily="34" charset="-34"/>
              </a:rPr>
              <a:t>กลู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โค</a:t>
            </a:r>
            <a:r>
              <a:rPr lang="th-TH" sz="3000" b="1" dirty="0" err="1">
                <a:solidFill>
                  <a:srgbClr val="FF0000"/>
                </a:solidFill>
                <a:cs typeface="IrisUPC" pitchFamily="34" charset="-34"/>
              </a:rPr>
              <a:t>คอร์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ติคอย (</a:t>
            </a:r>
            <a:r>
              <a:rPr lang="en-US" sz="3000" b="1" dirty="0" err="1">
                <a:solidFill>
                  <a:srgbClr val="FF0000"/>
                </a:solidFill>
                <a:cs typeface="IrisUPC" pitchFamily="34" charset="-34"/>
              </a:rPr>
              <a:t>Glucocorticoid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)</a:t>
            </a:r>
            <a:r>
              <a:rPr lang="en-US" sz="3000" b="1" dirty="0">
                <a:solidFill>
                  <a:srgbClr val="FF0000"/>
                </a:solidFill>
                <a:cs typeface="IrisUPC" pitchFamily="34" charset="-34"/>
              </a:rPr>
              <a:t> </a:t>
            </a:r>
            <a:r>
              <a:rPr lang="th-TH" sz="3000" b="1" dirty="0">
                <a:cs typeface="IrisUPC" pitchFamily="34" charset="-34"/>
              </a:rPr>
              <a:t>ควบคุมกระบวนการเมทตาโบลิซึมของคาร์โบไฮเดรตและสารอาหารในร่างกาย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2843EB-37E6-4434-B976-9264B3355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36" y="3481659"/>
            <a:ext cx="9001120" cy="1015663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14300" prst="artDeco"/>
          </a:sp3d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      </a:t>
            </a:r>
            <a:r>
              <a:rPr lang="th-TH" sz="3000" b="1" dirty="0" err="1">
                <a:solidFill>
                  <a:srgbClr val="FF0000"/>
                </a:solidFill>
                <a:cs typeface="IrisUPC" pitchFamily="34" charset="-34"/>
              </a:rPr>
              <a:t>มิเนราโลคอร์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ติคอย (</a:t>
            </a:r>
            <a:r>
              <a:rPr lang="en-US" sz="3000" b="1" dirty="0" err="1">
                <a:solidFill>
                  <a:srgbClr val="FF0000"/>
                </a:solidFill>
                <a:cs typeface="IrisUPC" pitchFamily="34" charset="-34"/>
              </a:rPr>
              <a:t>Mineralocorticoids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)</a:t>
            </a:r>
            <a:r>
              <a:rPr lang="en-US" sz="3000" b="1" dirty="0">
                <a:solidFill>
                  <a:srgbClr val="FF0000"/>
                </a:solidFill>
                <a:cs typeface="IrisUPC" pitchFamily="34" charset="-34"/>
              </a:rPr>
              <a:t> </a:t>
            </a:r>
            <a:r>
              <a:rPr lang="th-TH" sz="3000" b="1" dirty="0">
                <a:cs typeface="IrisUPC" pitchFamily="34" charset="-34"/>
              </a:rPr>
              <a:t>คุมสมดุลของน้ำและเกลือแร่ต่างๆ ในร่างกาย </a:t>
            </a:r>
            <a:r>
              <a:rPr lang="en-US" sz="3000" b="1" dirty="0">
                <a:cs typeface="IrisUPC" pitchFamily="34" charset="-34"/>
              </a:rPr>
              <a:t>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2BA451-7642-49F8-9D99-7358DA987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00" y="4878656"/>
            <a:ext cx="9001156" cy="1015663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14300" prst="artDeco"/>
          </a:sp3d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      ฮอร์โมนเพศ (</a:t>
            </a:r>
            <a:r>
              <a:rPr lang="en-US" sz="3000" b="1" dirty="0">
                <a:solidFill>
                  <a:srgbClr val="FF0000"/>
                </a:solidFill>
                <a:cs typeface="IrisUPC" pitchFamily="34" charset="-34"/>
              </a:rPr>
              <a:t>Cortical  Sex  </a:t>
            </a:r>
            <a:r>
              <a:rPr lang="en-US" sz="3000" b="1" dirty="0" err="1">
                <a:solidFill>
                  <a:srgbClr val="FF0000"/>
                </a:solidFill>
                <a:cs typeface="IrisUPC" pitchFamily="34" charset="-34"/>
              </a:rPr>
              <a:t>Homone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) </a:t>
            </a:r>
            <a:r>
              <a:rPr lang="th-TH" sz="3000" b="1" dirty="0">
                <a:cs typeface="IrisUPC" pitchFamily="34" charset="-34"/>
              </a:rPr>
              <a:t>ช่วยกระตุ้นลักษณะทางเพศให้สมบูรณ์ทั้งชายและหญิง</a:t>
            </a:r>
            <a:r>
              <a:rPr lang="en-US" sz="3000" b="1" dirty="0">
                <a:cs typeface="IrisUPC" pitchFamily="34" charset="-34"/>
              </a:rPr>
              <a:t>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2217256-948D-40BD-B97E-3908C4972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976" y="1294010"/>
            <a:ext cx="3923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ผลิตฮอร์โมนที่สำคัญ คือ</a:t>
            </a:r>
            <a:endParaRPr lang="th-TH" b="1" dirty="0">
              <a:solidFill>
                <a:srgbClr val="FF3300"/>
              </a:solidFill>
              <a:cs typeface="IrisUPC" pitchFamily="34" charset="-34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04D30CA-BDCB-4E4C-BB89-848B3276A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44" y="1139595"/>
            <a:ext cx="4472065" cy="52322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ต่อมหมวกไต 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adrenal  grand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  <a:endParaRPr lang="th-TH" b="1" dirty="0">
              <a:solidFill>
                <a:srgbClr val="FF3300"/>
              </a:solidFill>
              <a:cs typeface="IrisUPC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6263-74BB-4EC2-A7B2-AE8AAC2059AC}"/>
              </a:ext>
            </a:extLst>
          </p:cNvPr>
          <p:cNvSpPr txBox="1"/>
          <p:nvPr/>
        </p:nvSpPr>
        <p:spPr>
          <a:xfrm>
            <a:off x="190373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C628BF-376A-4487-94B1-8F75BD2B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A5DEB-6CB7-48A9-8430-9196BCA6B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82" y="564465"/>
            <a:ext cx="2266994" cy="619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33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id="{E663817A-E419-4259-88AA-DC43C3799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8CFC3-1CA1-41BC-802C-495E7372B46F}"/>
              </a:ext>
            </a:extLst>
          </p:cNvPr>
          <p:cNvSpPr txBox="1"/>
          <p:nvPr/>
        </p:nvSpPr>
        <p:spPr>
          <a:xfrm>
            <a:off x="191344" y="1055907"/>
            <a:ext cx="2714616" cy="553998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0FC70-BADC-475E-8E33-7322E316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989" y="1052736"/>
            <a:ext cx="4929185" cy="553998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สภาพครอบครัว </a:t>
            </a:r>
          </a:p>
        </p:txBody>
      </p:sp>
      <p:sp>
        <p:nvSpPr>
          <p:cNvPr id="5" name="สี่เหลี่ยมผืนผ้า 11">
            <a:extLst>
              <a:ext uri="{FF2B5EF4-FFF2-40B4-BE49-F238E27FC236}">
                <a16:creationId xmlns:a16="http://schemas.microsoft.com/office/drawing/2014/main" id="{90F45F5A-60B4-42C4-9EC2-A76A9FA7E994}"/>
              </a:ext>
            </a:extLst>
          </p:cNvPr>
          <p:cNvSpPr/>
          <p:nvPr/>
        </p:nvSpPr>
        <p:spPr>
          <a:xfrm>
            <a:off x="219044" y="2014741"/>
            <a:ext cx="4500594" cy="3323987"/>
          </a:xfrm>
          <a:prstGeom prst="rect">
            <a:avLst/>
          </a:prstGeom>
          <a:solidFill>
            <a:srgbClr val="9900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ความสัมพันธ์ภายในครอบครัว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เนื่องจากวัยรุ่นเป็นวัยที่มีอารมณ์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เปลี่ยนแปลงรวดเร็ว  ดังนั้น ถ้าพ่อแม่มีความเข้าใจ    ยอมอภัยให้ในพฤติกรรม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บางอย่างของวัยรุ่น  ไม่ใช้วิธีการตำหนิติเตียน หรือความรุนแรงก็จะลดความขัด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แย้งได้</a:t>
            </a:r>
          </a:p>
        </p:txBody>
      </p:sp>
      <p:pic>
        <p:nvPicPr>
          <p:cNvPr id="6" name="Picture 4" descr="http://www.grinningplanet.com/2003/parents-say/teenager-parents-copyright1.gif">
            <a:extLst>
              <a:ext uri="{FF2B5EF4-FFF2-40B4-BE49-F238E27FC236}">
                <a16:creationId xmlns:a16="http://schemas.microsoft.com/office/drawing/2014/main" id="{12D6D32C-A0AB-44A0-9F5C-5143E6D9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133600"/>
            <a:ext cx="492918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lisabug.net/Photos/Thanks05/PB250085.Happy%20family.jpg">
            <a:extLst>
              <a:ext uri="{FF2B5EF4-FFF2-40B4-BE49-F238E27FC236}">
                <a16:creationId xmlns:a16="http://schemas.microsoft.com/office/drawing/2014/main" id="{EEFF33D5-5979-4E11-A52A-DD174EB7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1914525"/>
            <a:ext cx="6919912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ใครกันที่ควรสวมใส่ รองเท้าเพื่อสุขภาพ ? - Gottscheen">
            <a:extLst>
              <a:ext uri="{FF2B5EF4-FFF2-40B4-BE49-F238E27FC236}">
                <a16:creationId xmlns:a16="http://schemas.microsoft.com/office/drawing/2014/main" id="{F4284254-2C1E-49E9-AF75-9EA57B17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1914525"/>
            <a:ext cx="6919912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ความผูกพันอันเกินขอบเขต...พันธนาการแห่งความรักของครอบครัว">
            <a:extLst>
              <a:ext uri="{FF2B5EF4-FFF2-40B4-BE49-F238E27FC236}">
                <a16:creationId xmlns:a16="http://schemas.microsoft.com/office/drawing/2014/main" id="{7067474F-90C2-4C3C-9D40-62AF79F2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1914525"/>
            <a:ext cx="6919912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5 วิธีกระชับความสัมพันธ์ในครอบครัว เติมเต็มความรักแบบไม่มีเขินอาย |  CottonBaby">
            <a:extLst>
              <a:ext uri="{FF2B5EF4-FFF2-40B4-BE49-F238E27FC236}">
                <a16:creationId xmlns:a16="http://schemas.microsoft.com/office/drawing/2014/main" id="{97646FEE-15CC-462A-972B-02201CCA1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1914525"/>
            <a:ext cx="6919912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550DF4-C6A8-477E-9A85-464D7E0EA5D4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6FD57B-A279-4A58-BA28-C722B449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1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6F236B7F-2B87-49C8-9CDB-3CCBDE2F8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7">
            <a:extLst>
              <a:ext uri="{FF2B5EF4-FFF2-40B4-BE49-F238E27FC236}">
                <a16:creationId xmlns:a16="http://schemas.microsoft.com/office/drawing/2014/main" id="{EEB7A3F7-9C09-4B4C-916F-B2907CC9F708}"/>
              </a:ext>
            </a:extLst>
          </p:cNvPr>
          <p:cNvSpPr/>
          <p:nvPr/>
        </p:nvSpPr>
        <p:spPr>
          <a:xfrm>
            <a:off x="6981816" y="1924955"/>
            <a:ext cx="4645750" cy="424731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      การอบรมเลี้ยงดู มีความแตกต่างกัน    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ขึ้นอยู่กับลักษณะนิสัย ฐานะทางเศรษฐกิจและสังคมของผู้อบรมเลี้ยงดู เช่น 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      - พ่อแม่ ที่ยากจนก็ไม่มีเวลาอบรม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สั่งสอนลูก เด็กจะมีพฤติกรรมที่ไม่ดี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      - พ่อแม่ ร่ำรวย เลี้ยงลูกดีเกินไป 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ลูกก็จะทำอะไรไม่เป็น  ช่วยตัวเองไม่ได้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      - พ่อแม่ไม่มีเวลา ลูกก็จะขาด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ความอบอุ่น คบเพื่อนไม่ดี</a:t>
            </a:r>
          </a:p>
        </p:txBody>
      </p:sp>
      <p:pic>
        <p:nvPicPr>
          <p:cNvPr id="4" name="Picture 2" descr="http://learners.in.th/file/2553-6732/family.jpg">
            <a:extLst>
              <a:ext uri="{FF2B5EF4-FFF2-40B4-BE49-F238E27FC236}">
                <a16:creationId xmlns:a16="http://schemas.microsoft.com/office/drawing/2014/main" id="{2E960606-EB9C-4B71-B95F-5169EC09E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112" y="1820351"/>
            <a:ext cx="4929184" cy="4882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53B09-EB9F-4332-99D3-F257BF71C0E7}"/>
              </a:ext>
            </a:extLst>
          </p:cNvPr>
          <p:cNvSpPr txBox="1"/>
          <p:nvPr/>
        </p:nvSpPr>
        <p:spPr>
          <a:xfrm>
            <a:off x="263352" y="935891"/>
            <a:ext cx="2714616" cy="553998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CCD11-A4EE-4338-8F46-364C3F405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932720"/>
            <a:ext cx="4929185" cy="553998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การอบรมเลี้ยงดู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43EB7-FCE5-45E3-932C-C5521699198E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BF3AB-1607-47CF-BDAB-E6C9A247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1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C2E45A-A44D-4C5A-B9D4-D5291F2CB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BA483B-F6C3-4314-BB09-D2BDE1A360A7}"/>
              </a:ext>
            </a:extLst>
          </p:cNvPr>
          <p:cNvSpPr txBox="1"/>
          <p:nvPr/>
        </p:nvSpPr>
        <p:spPr>
          <a:xfrm>
            <a:off x="263352" y="1055907"/>
            <a:ext cx="2714616" cy="553998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B3CEC-F5E5-4E73-8C8B-019F7722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997" y="1052736"/>
            <a:ext cx="4929185" cy="553998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การอบรมเลี้ยงดู</a:t>
            </a:r>
          </a:p>
        </p:txBody>
      </p:sp>
      <p:sp>
        <p:nvSpPr>
          <p:cNvPr id="5" name="สี่เหลี่ยมผืนผ้า 22">
            <a:extLst>
              <a:ext uri="{FF2B5EF4-FFF2-40B4-BE49-F238E27FC236}">
                <a16:creationId xmlns:a16="http://schemas.microsoft.com/office/drawing/2014/main" id="{686EA3CC-D7AD-4B77-9D06-5510CBC19CBE}"/>
              </a:ext>
            </a:extLst>
          </p:cNvPr>
          <p:cNvSpPr/>
          <p:nvPr/>
        </p:nvSpPr>
        <p:spPr>
          <a:xfrm>
            <a:off x="263352" y="1843484"/>
            <a:ext cx="4572032" cy="4247317"/>
          </a:xfrm>
          <a:prstGeom prst="rect">
            <a:avLst/>
          </a:prstGeom>
          <a:solidFill>
            <a:srgbClr val="FF9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u="sng" dirty="0">
                <a:cs typeface="IrisUPC" pitchFamily="34" charset="-34"/>
              </a:rPr>
              <a:t>ทัศนคติของพ่อแม่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   เด็กที่พ่อแม่รักและตามใจเกินไปจะไม่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รู้จักโต  พึ่งตนเองไม่ได้  และจะเข้ากลุ่มกับเพื่อนได้ยาก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   ส่วนเด็กที่ถูกเกลียดชัง พ่อแม่ไม่ต้อง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การจะถูกทอดทิ้ง ดุด่า และเฆี่ยนตี  เมื่อเติบโตขึ้น ก็เป็นคนเจ้าคิดเจ้าแค้น  ไม่วางใจใคร ก้าวร้าว ข่มขู่ผู้อื่น  เป็นกลุ่มแก๊งอันธพาล</a:t>
            </a:r>
          </a:p>
        </p:txBody>
      </p:sp>
      <p:pic>
        <p:nvPicPr>
          <p:cNvPr id="6" name="Picture 6" descr="http://3.bp.blogspot.com/-Eh7GParbNfE/TeWfhwgYWuI/AAAAAAAAAFw/BPn1j5gJmVc/s1600/15+Secrets+of+a+happy+family.jpg">
            <a:extLst>
              <a:ext uri="{FF2B5EF4-FFF2-40B4-BE49-F238E27FC236}">
                <a16:creationId xmlns:a16="http://schemas.microsoft.com/office/drawing/2014/main" id="{643610C4-037B-408B-853E-B5ADEB2F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986" y="1329735"/>
            <a:ext cx="3292705" cy="4395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15" descr="Paper broken heart with a family - Divorce and broken family concept Stock  Photo | Adobe Stock">
            <a:extLst>
              <a:ext uri="{FF2B5EF4-FFF2-40B4-BE49-F238E27FC236}">
                <a16:creationId xmlns:a16="http://schemas.microsoft.com/office/drawing/2014/main" id="{75D6DFC9-0818-47F2-911E-B83AB7895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4469" r="13713"/>
          <a:stretch/>
        </p:blipFill>
        <p:spPr bwMode="auto">
          <a:xfrm>
            <a:off x="8070137" y="2029300"/>
            <a:ext cx="4259437" cy="3955839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74B8ED-1777-4106-8937-D62CB45E8B7F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5C455F-0F18-4B61-86A1-4E0890B4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646" y="144183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0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>
            <a:extLst>
              <a:ext uri="{FF2B5EF4-FFF2-40B4-BE49-F238E27FC236}">
                <a16:creationId xmlns:a16="http://schemas.microsoft.com/office/drawing/2014/main" id="{8E5A812F-A314-4133-9C32-B5CDE9033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D7841F-AF5B-4002-ACBC-69F515E8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8359"/>
            <a:ext cx="8614977" cy="677920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8F0F2-69D5-4EE4-AB10-3087E3FAAF11}"/>
              </a:ext>
            </a:extLst>
          </p:cNvPr>
          <p:cNvSpPr txBox="1"/>
          <p:nvPr/>
        </p:nvSpPr>
        <p:spPr>
          <a:xfrm>
            <a:off x="167228" y="1098978"/>
            <a:ext cx="6400168" cy="523220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AF4BF-40ED-4301-A402-82B2F3BF7651}"/>
              </a:ext>
            </a:extLst>
          </p:cNvPr>
          <p:cNvSpPr txBox="1"/>
          <p:nvPr/>
        </p:nvSpPr>
        <p:spPr>
          <a:xfrm>
            <a:off x="5352396" y="1857364"/>
            <a:ext cx="1825644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1. ปัจจัยภายใน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41CC3-F053-4C79-AF2C-A62D519E1002}"/>
              </a:ext>
            </a:extLst>
          </p:cNvPr>
          <p:cNvSpPr txBox="1"/>
          <p:nvPr/>
        </p:nvSpPr>
        <p:spPr>
          <a:xfrm>
            <a:off x="5352396" y="3929066"/>
            <a:ext cx="2008524" cy="523220"/>
          </a:xfrm>
          <a:prstGeom prst="rect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9DF11-3080-4458-B769-697FAA1CD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2500313"/>
            <a:ext cx="4143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>
                <a:cs typeface="IrisUPC" panose="020B0604020202020204" pitchFamily="34" charset="-34"/>
              </a:rPr>
              <a:t>พันธุกรรม (</a:t>
            </a:r>
            <a:r>
              <a:rPr lang="en-US" altLang="th-TH" sz="2800" b="1">
                <a:cs typeface="IrisUPC" panose="020B0604020202020204" pitchFamily="34" charset="-34"/>
              </a:rPr>
              <a:t>heredity</a:t>
            </a:r>
            <a:r>
              <a:rPr lang="th-TH" altLang="th-TH" sz="2800" b="1">
                <a:cs typeface="IrisUPC" panose="020B0604020202020204" pitchFamily="34" charset="-34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E01AF-2F81-4588-A877-334391E39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3143250"/>
            <a:ext cx="485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>
                <a:cs typeface="IrisUPC" panose="020B0604020202020204" pitchFamily="34" charset="-34"/>
              </a:rPr>
              <a:t>ต่อมไร้ท่อ (</a:t>
            </a:r>
            <a:r>
              <a:rPr lang="en-US" altLang="th-TH" sz="2800" b="1">
                <a:cs typeface="IrisUPC" panose="020B0604020202020204" pitchFamily="34" charset="-34"/>
              </a:rPr>
              <a:t>endocrine gland</a:t>
            </a:r>
            <a:r>
              <a:rPr lang="th-TH" altLang="th-TH" sz="2800" b="1">
                <a:cs typeface="IrisUPC" panose="020B0604020202020204" pitchFamily="34" charset="-34"/>
              </a:rPr>
              <a:t>)</a:t>
            </a:r>
          </a:p>
        </p:txBody>
      </p:sp>
      <p:sp>
        <p:nvSpPr>
          <p:cNvPr id="9" name="ลูกศรขวา 11">
            <a:extLst>
              <a:ext uri="{FF2B5EF4-FFF2-40B4-BE49-F238E27FC236}">
                <a16:creationId xmlns:a16="http://schemas.microsoft.com/office/drawing/2014/main" id="{06A0D26D-BD4E-493D-A920-E8F94662C0AA}"/>
              </a:ext>
            </a:extLst>
          </p:cNvPr>
          <p:cNvSpPr/>
          <p:nvPr/>
        </p:nvSpPr>
        <p:spPr>
          <a:xfrm>
            <a:off x="5854172" y="2646571"/>
            <a:ext cx="428628" cy="35719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0" name="ลูกศรขวา 12">
            <a:extLst>
              <a:ext uri="{FF2B5EF4-FFF2-40B4-BE49-F238E27FC236}">
                <a16:creationId xmlns:a16="http://schemas.microsoft.com/office/drawing/2014/main" id="{CF64593C-AC0D-46C2-9595-5EF9120AFA2B}"/>
              </a:ext>
            </a:extLst>
          </p:cNvPr>
          <p:cNvSpPr/>
          <p:nvPr/>
        </p:nvSpPr>
        <p:spPr>
          <a:xfrm>
            <a:off x="5854172" y="3289513"/>
            <a:ext cx="428628" cy="35719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49957-DA0E-4AAF-9B95-9F48B3A0B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4508500"/>
            <a:ext cx="5286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cs typeface="IrisUPC" panose="020B0604020202020204" pitchFamily="34" charset="-34"/>
              </a:rPr>
              <a:t>สภาพครอบครัวและการอบรมเลี้ยงดู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11467-C7B5-400E-AFE4-4C58908AE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17072"/>
            <a:ext cx="49863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>
                <a:cs typeface="IrisUPC" panose="020B0604020202020204" pitchFamily="34" charset="-34"/>
              </a:rPr>
              <a:t>สภาพของชุมชนและสิ่งแวดล้อม</a:t>
            </a:r>
          </a:p>
        </p:txBody>
      </p:sp>
      <p:sp>
        <p:nvSpPr>
          <p:cNvPr id="13" name="ลูกศรขวา 15">
            <a:extLst>
              <a:ext uri="{FF2B5EF4-FFF2-40B4-BE49-F238E27FC236}">
                <a16:creationId xmlns:a16="http://schemas.microsoft.com/office/drawing/2014/main" id="{34A8765E-EDB3-4B10-9822-017C6E410548}"/>
              </a:ext>
            </a:extLst>
          </p:cNvPr>
          <p:cNvSpPr/>
          <p:nvPr/>
        </p:nvSpPr>
        <p:spPr>
          <a:xfrm>
            <a:off x="5854172" y="4655175"/>
            <a:ext cx="428628" cy="35719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4" name="ลูกศรขวา 16">
            <a:extLst>
              <a:ext uri="{FF2B5EF4-FFF2-40B4-BE49-F238E27FC236}">
                <a16:creationId xmlns:a16="http://schemas.microsoft.com/office/drawing/2014/main" id="{B2DF850C-6A6B-4640-B07F-A3AB5F86C9F3}"/>
              </a:ext>
            </a:extLst>
          </p:cNvPr>
          <p:cNvSpPr/>
          <p:nvPr/>
        </p:nvSpPr>
        <p:spPr>
          <a:xfrm>
            <a:off x="5854172" y="5110622"/>
            <a:ext cx="428628" cy="35719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737B0-097C-40A8-9FB2-2F88DF79E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511991"/>
            <a:ext cx="5572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cs typeface="IrisUPC" panose="020B0604020202020204" pitchFamily="34" charset="-34"/>
              </a:rPr>
              <a:t>ภาวะทางด้านลักษณะนิสัยและการปฏิบัติตนของวัยรุ่น</a:t>
            </a:r>
          </a:p>
        </p:txBody>
      </p:sp>
      <p:sp>
        <p:nvSpPr>
          <p:cNvPr id="16" name="ลูกศรขวา 21">
            <a:extLst>
              <a:ext uri="{FF2B5EF4-FFF2-40B4-BE49-F238E27FC236}">
                <a16:creationId xmlns:a16="http://schemas.microsoft.com/office/drawing/2014/main" id="{D322BB3D-9293-426A-B051-D84D64FA8C3F}"/>
              </a:ext>
            </a:extLst>
          </p:cNvPr>
          <p:cNvSpPr/>
          <p:nvPr/>
        </p:nvSpPr>
        <p:spPr>
          <a:xfrm>
            <a:off x="5854172" y="5667522"/>
            <a:ext cx="428628" cy="35719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730916-8B8E-4420-AFD9-4282B49E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1F5284-0D50-47AB-A225-25F042D2433F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25604" name="Picture 4" descr="Happy Family PNG Transparent, Happy Family, Family Clipart, 3d, Character  PNG Image For Free Download | Family cartoon, Happy family, Fondant figures  tutorial">
            <a:extLst>
              <a:ext uri="{FF2B5EF4-FFF2-40B4-BE49-F238E27FC236}">
                <a16:creationId xmlns:a16="http://schemas.microsoft.com/office/drawing/2014/main" id="{E0CACAF2-2195-4249-8F66-139F1BE9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82" b="95266" l="9385" r="90000">
                        <a14:foregroundMark x1="48308" y1="15358" x2="52923" y2="7390"/>
                        <a14:foregroundMark x1="52923" y1="7390" x2="53846" y2="6697"/>
                        <a14:foregroundMark x1="13077" y1="33372" x2="9385" y2="33372"/>
                        <a14:foregroundMark x1="17077" y1="36952" x2="23077" y2="34873"/>
                        <a14:foregroundMark x1="34615" y1="40416" x2="45692" y2="37875"/>
                        <a14:foregroundMark x1="45692" y1="37875" x2="45692" y2="37875"/>
                        <a14:foregroundMark x1="43385" y1="84411" x2="48154" y2="92148"/>
                        <a14:foregroundMark x1="48154" y1="92148" x2="52154" y2="94342"/>
                        <a14:foregroundMark x1="25077" y1="87991" x2="22615" y2="93533"/>
                        <a14:foregroundMark x1="20769" y1="86721" x2="22000" y2="94226"/>
                        <a14:foregroundMark x1="22308" y1="90531" x2="18615" y2="92725"/>
                        <a14:foregroundMark x1="19231" y1="92956" x2="16923" y2="93072"/>
                        <a14:foregroundMark x1="65538" y1="94342" x2="64000" y2="95035"/>
                        <a14:foregroundMark x1="54923" y1="92956" x2="53385" y2="95266"/>
                        <a14:foregroundMark x1="79385" y1="88222" x2="82615" y2="93533"/>
                        <a14:foregroundMark x1="58308" y1="71132" x2="65538" y2="69284"/>
                        <a14:foregroundMark x1="54615" y1="71016" x2="48462" y2="71824"/>
                        <a14:foregroundMark x1="84000" y1="47921" x2="85077" y2="56236"/>
                        <a14:foregroundMark x1="85077" y1="56236" x2="85077" y2="56236"/>
                        <a14:backgroundMark x1="61231" y1="47806" x2="61692" y2="46651"/>
                        <a14:backgroundMark x1="61538" y1="54042" x2="62462" y2="54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07" y="1655346"/>
            <a:ext cx="3911562" cy="521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>
            <a:extLst>
              <a:ext uri="{FF2B5EF4-FFF2-40B4-BE49-F238E27FC236}">
                <a16:creationId xmlns:a16="http://schemas.microsoft.com/office/drawing/2014/main" id="{C4DDC2E0-5677-4B98-A6B3-FE246A931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54FC51-90C6-45BB-81B8-1EC3A1FAA7E3}"/>
              </a:ext>
            </a:extLst>
          </p:cNvPr>
          <p:cNvSpPr txBox="1"/>
          <p:nvPr/>
        </p:nvSpPr>
        <p:spPr>
          <a:xfrm>
            <a:off x="191344" y="989250"/>
            <a:ext cx="2714616" cy="553998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062FD-CFAE-438F-9976-DF8D30AE9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399" y="989250"/>
            <a:ext cx="3929090" cy="553998"/>
          </a:xfrm>
          <a:prstGeom prst="rect">
            <a:avLst/>
          </a:prstGeom>
          <a:solidFill>
            <a:srgbClr val="0066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สภาพของชุมชนและสิ่งแวดล้อม</a:t>
            </a:r>
          </a:p>
        </p:txBody>
      </p:sp>
      <p:sp>
        <p:nvSpPr>
          <p:cNvPr id="5" name="สี่เหลี่ยมผืนผ้า 12">
            <a:extLst>
              <a:ext uri="{FF2B5EF4-FFF2-40B4-BE49-F238E27FC236}">
                <a16:creationId xmlns:a16="http://schemas.microsoft.com/office/drawing/2014/main" id="{ACB12580-191B-43D7-8393-B99562F9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844675"/>
            <a:ext cx="5899150" cy="378618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เป็นปัจจัยที่มีผลต่อการเจริญเติบโตและพัฒนาการของวัยรุ่นใน</a:t>
            </a:r>
            <a:r>
              <a:rPr lang="th-TH" altLang="th-TH" sz="3000" b="1" dirty="0" err="1">
                <a:cs typeface="IrisUPC" panose="020B0604020202020204" pitchFamily="34" charset="-34"/>
              </a:rPr>
              <a:t>ทุกๆ</a:t>
            </a:r>
            <a:r>
              <a:rPr lang="th-TH" altLang="th-TH" sz="3000" b="1" dirty="0">
                <a:cs typeface="IrisUPC" panose="020B0604020202020204" pitchFamily="34" charset="-34"/>
              </a:rPr>
              <a:t> ด้าน  โดยสภาพแวดล้อมทางสังคมนั้น  จะรวมถึงวัฒนธรรมและขนบธรรมเนียมประเพณี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ศาสนา ความเชื่อ ค่านิยม หากอยู่ในสภาพสังคมที่ไม่เหมาะสม เช่น อยู่ในครอบครัวที่แตกแยก อยู่ในสังคมแออัด ก็ย่อมทำให้การเจริญเติบโตและพัฒนาการทาง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ด้าน</a:t>
            </a:r>
            <a:r>
              <a:rPr lang="th-TH" altLang="th-TH" sz="3000" b="1" dirty="0" err="1">
                <a:cs typeface="IrisUPC" panose="020B0604020202020204" pitchFamily="34" charset="-34"/>
              </a:rPr>
              <a:t>ต่างๆ</a:t>
            </a:r>
            <a:r>
              <a:rPr lang="th-TH" altLang="th-TH" sz="3000" b="1" dirty="0">
                <a:cs typeface="IrisUPC" panose="020B0604020202020204" pitchFamily="34" charset="-34"/>
              </a:rPr>
              <a:t>   ไม่สามารถดำเนินไปตามขั้นตอนได้อย่าง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สมบูรณ์</a:t>
            </a:r>
          </a:p>
        </p:txBody>
      </p:sp>
      <p:pic>
        <p:nvPicPr>
          <p:cNvPr id="6" name="Picture 15" descr="ชุมชนคลองเตย มหานครในสลัมกรุงเทพฯ">
            <a:extLst>
              <a:ext uri="{FF2B5EF4-FFF2-40B4-BE49-F238E27FC236}">
                <a16:creationId xmlns:a16="http://schemas.microsoft.com/office/drawing/2014/main" id="{2D2B04B0-EC81-402C-ADEF-76EF7276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844675"/>
            <a:ext cx="570706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คำลักษณะนามของชุมชนแออัด">
            <a:extLst>
              <a:ext uri="{FF2B5EF4-FFF2-40B4-BE49-F238E27FC236}">
                <a16:creationId xmlns:a16="http://schemas.microsoft.com/office/drawing/2014/main" id="{05B9A06A-E0CB-44F4-9061-396F806D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844675"/>
            <a:ext cx="570706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F38561-EBEF-4CC4-A24A-88365081AA5D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B14A1C-635E-452F-90C0-4FCE23473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THE GO-GIVER] #ใครกันแน่ที่เจ็บสุด?????? 👪เพราะฉันมาจากครอบครัวที่ไม่ได้สมบูรณ์แบบ  ฉันจึงเข้าใจแบบถ่องแท้ของคำว่า #แตกแยก พ่อ: ไม่มีเมียกูก็มีเหล้ามีเพื่อน  แม่: ไม่มีมึงกูก็หาผัวใหม่ได้ ลูก: ฉันมีใคร??????">
            <a:extLst>
              <a:ext uri="{FF2B5EF4-FFF2-40B4-BE49-F238E27FC236}">
                <a16:creationId xmlns:a16="http://schemas.microsoft.com/office/drawing/2014/main" id="{B22BAA13-F81E-42EC-95BA-9D06950C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8" b="96552" l="2263" r="93416">
                        <a14:foregroundMark x1="16872" y1="36398" x2="19342" y2="16092"/>
                        <a14:foregroundMark x1="19342" y1="16092" x2="25514" y2="10920"/>
                        <a14:foregroundMark x1="25103" y1="8621" x2="29012" y2="6322"/>
                        <a14:foregroundMark x1="70782" y1="28161" x2="64815" y2="18199"/>
                        <a14:foregroundMark x1="64815" y1="18199" x2="62963" y2="4598"/>
                        <a14:foregroundMark x1="66667" y1="18774" x2="77366" y2="18966"/>
                        <a14:foregroundMark x1="77366" y1="18966" x2="86831" y2="23180"/>
                        <a14:foregroundMark x1="86831" y1="23180" x2="89506" y2="20307"/>
                        <a14:foregroundMark x1="89506" y1="20307" x2="93416" y2="12261"/>
                        <a14:foregroundMark x1="68107" y1="37931" x2="80041" y2="44636"/>
                        <a14:foregroundMark x1="73663" y1="50575" x2="79218" y2="41954"/>
                        <a14:foregroundMark x1="79218" y1="41954" x2="80041" y2="38506"/>
                        <a14:foregroundMark x1="79835" y1="89080" x2="81481" y2="96743"/>
                        <a14:foregroundMark x1="21399" y1="57088" x2="12757" y2="63793"/>
                        <a14:foregroundMark x1="12757" y1="63793" x2="8642" y2="78544"/>
                        <a14:foregroundMark x1="9465" y1="80460" x2="6790" y2="74330"/>
                        <a14:foregroundMark x1="5350" y1="79310" x2="2263" y2="79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5" y="1755747"/>
            <a:ext cx="4629150" cy="49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107D2F1F-6C2E-4BA2-A240-FE175A88E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D3B8E3-5060-4421-B4EE-7900504D07B8}"/>
              </a:ext>
            </a:extLst>
          </p:cNvPr>
          <p:cNvSpPr txBox="1"/>
          <p:nvPr/>
        </p:nvSpPr>
        <p:spPr>
          <a:xfrm>
            <a:off x="282820" y="1044114"/>
            <a:ext cx="2726325" cy="553998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0A85D-A2D1-4B0D-BBF6-69559541C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568" y="1044114"/>
            <a:ext cx="6056938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ภาวะทางด้านลักษณะนิสัยและการปฏิบัติตนของวัยรุ่น</a:t>
            </a:r>
          </a:p>
        </p:txBody>
      </p:sp>
      <p:sp>
        <p:nvSpPr>
          <p:cNvPr id="5" name="สี่เหลี่ยมผืนผ้า 11">
            <a:extLst>
              <a:ext uri="{FF2B5EF4-FFF2-40B4-BE49-F238E27FC236}">
                <a16:creationId xmlns:a16="http://schemas.microsoft.com/office/drawing/2014/main" id="{195D907E-EAA2-4EC6-A514-C8576A10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511" y="2204864"/>
            <a:ext cx="2675788" cy="584775"/>
          </a:xfrm>
          <a:prstGeom prst="rect">
            <a:avLst/>
          </a:prstGeom>
          <a:solidFill>
            <a:srgbClr val="0000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1. ภาวะโภชนาการ</a:t>
            </a:r>
          </a:p>
        </p:txBody>
      </p:sp>
      <p:sp>
        <p:nvSpPr>
          <p:cNvPr id="6" name="สี่เหลี่ยมผืนผ้า 12">
            <a:extLst>
              <a:ext uri="{FF2B5EF4-FFF2-40B4-BE49-F238E27FC236}">
                <a16:creationId xmlns:a16="http://schemas.microsoft.com/office/drawing/2014/main" id="{1E328825-F4DA-4960-8090-F21C83B3A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5" y="2956413"/>
            <a:ext cx="2707874" cy="584775"/>
          </a:xfrm>
          <a:prstGeom prst="rect">
            <a:avLst/>
          </a:prstGeom>
          <a:solidFill>
            <a:srgbClr val="0000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2. การออกกำลังกาย</a:t>
            </a:r>
          </a:p>
        </p:txBody>
      </p:sp>
      <p:sp>
        <p:nvSpPr>
          <p:cNvPr id="7" name="สี่เหลี่ยมผืนผ้า 17">
            <a:extLst>
              <a:ext uri="{FF2B5EF4-FFF2-40B4-BE49-F238E27FC236}">
                <a16:creationId xmlns:a16="http://schemas.microsoft.com/office/drawing/2014/main" id="{58FF60CF-28BE-439A-A3D7-85C2DC49C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5" y="3717032"/>
            <a:ext cx="2707874" cy="584775"/>
          </a:xfrm>
          <a:prstGeom prst="rect">
            <a:avLst/>
          </a:prstGeom>
          <a:solidFill>
            <a:srgbClr val="0000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3. การพักผ่อน</a:t>
            </a:r>
          </a:p>
        </p:txBody>
      </p:sp>
      <p:sp>
        <p:nvSpPr>
          <p:cNvPr id="8" name="สี่เหลี่ยมผืนผ้า 19">
            <a:extLst>
              <a:ext uri="{FF2B5EF4-FFF2-40B4-BE49-F238E27FC236}">
                <a16:creationId xmlns:a16="http://schemas.microsoft.com/office/drawing/2014/main" id="{FEE9E9D8-36FD-4369-9FA0-AFE0FDCCE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4459178"/>
            <a:ext cx="2707875" cy="584775"/>
          </a:xfrm>
          <a:prstGeom prst="rect">
            <a:avLst/>
          </a:prstGeom>
          <a:solidFill>
            <a:srgbClr val="0000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4. </a:t>
            </a:r>
            <a:r>
              <a:rPr lang="th-T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ภาวะการ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เจ็บป่วย</a:t>
            </a:r>
          </a:p>
        </p:txBody>
      </p:sp>
      <p:pic>
        <p:nvPicPr>
          <p:cNvPr id="9" name="Picture 2" descr="เคมีอาหาร - World Chemical Center : Inspired by LnwShop.com">
            <a:extLst>
              <a:ext uri="{FF2B5EF4-FFF2-40B4-BE49-F238E27FC236}">
                <a16:creationId xmlns:a16="http://schemas.microsoft.com/office/drawing/2014/main" id="{FD45D0FF-F0EF-4429-8FBB-F7AFAFF6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60" y="1828800"/>
            <a:ext cx="727011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8 Easy Exercises for Kids - Fun At-Home Workouts for Kids">
            <a:extLst>
              <a:ext uri="{FF2B5EF4-FFF2-40B4-BE49-F238E27FC236}">
                <a16:creationId xmlns:a16="http://schemas.microsoft.com/office/drawing/2014/main" id="{DFAB72B3-C321-4282-87D7-D05D77E8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60" y="1828800"/>
            <a:ext cx="727011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การพักผ่อนเพื่อสุขภาพ - การเสริมสร้าง ดูแล สุขภาพ">
            <a:extLst>
              <a:ext uri="{FF2B5EF4-FFF2-40B4-BE49-F238E27FC236}">
                <a16:creationId xmlns:a16="http://schemas.microsoft.com/office/drawing/2014/main" id="{0EF4CF4B-F960-44D0-B239-FF3DBFAA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93" y="1828800"/>
            <a:ext cx="7289857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2.1.2 หน่วยตรวจฉุกเฉิน - งานการพยาบาลผู้ป่วยนอกและผู้ป่วยฉุกเฉิน">
            <a:extLst>
              <a:ext uri="{FF2B5EF4-FFF2-40B4-BE49-F238E27FC236}">
                <a16:creationId xmlns:a16="http://schemas.microsoft.com/office/drawing/2014/main" id="{986350A7-7B3F-4DF5-A8B5-62C9384E9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60" y="1828800"/>
            <a:ext cx="727011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DEA294-B152-4A63-8D55-86BD6467D7A4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8F488A-A5B6-4E27-A37C-BBBB6EC9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0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>
            <a:extLst>
              <a:ext uri="{FF2B5EF4-FFF2-40B4-BE49-F238E27FC236}">
                <a16:creationId xmlns:a16="http://schemas.microsoft.com/office/drawing/2014/main" id="{BF2D2411-544C-4179-9B4A-61CC89DD5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E569F-F346-4746-91C0-140E85C8AA74}"/>
              </a:ext>
            </a:extLst>
          </p:cNvPr>
          <p:cNvSpPr txBox="1"/>
          <p:nvPr/>
        </p:nvSpPr>
        <p:spPr>
          <a:xfrm>
            <a:off x="335360" y="1071546"/>
            <a:ext cx="2726325" cy="553998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203A7-3D27-4790-854A-EDC8129C0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108" y="1071546"/>
            <a:ext cx="6056938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ภาวะทางด้านลักษณะนิสัยและการปฏิบัติตนของวัยรุ่น</a:t>
            </a:r>
          </a:p>
        </p:txBody>
      </p:sp>
      <p:sp>
        <p:nvSpPr>
          <p:cNvPr id="5" name="สี่เหลี่ยมผืนผ้า 11">
            <a:extLst>
              <a:ext uri="{FF2B5EF4-FFF2-40B4-BE49-F238E27FC236}">
                <a16:creationId xmlns:a16="http://schemas.microsoft.com/office/drawing/2014/main" id="{FF526003-2DBA-4568-BA8E-18159FBE0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50" y="1844824"/>
            <a:ext cx="2367594" cy="554038"/>
          </a:xfrm>
          <a:prstGeom prst="rect">
            <a:avLst/>
          </a:prstGeom>
          <a:solidFill>
            <a:srgbClr val="FF66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1. ภาวะโภชนาการ</a:t>
            </a:r>
          </a:p>
        </p:txBody>
      </p:sp>
      <p:sp>
        <p:nvSpPr>
          <p:cNvPr id="6" name="สี่เหลี่ยมผืนผ้า 11">
            <a:extLst>
              <a:ext uri="{FF2B5EF4-FFF2-40B4-BE49-F238E27FC236}">
                <a16:creationId xmlns:a16="http://schemas.microsoft.com/office/drawing/2014/main" id="{17B452E0-40D2-43DA-A064-575CF0D7D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2524125"/>
            <a:ext cx="4897437" cy="37846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อาหารมีส่วนสำคัญต่อการเจริญเติบโต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ของวัยรุ่น เพราะเป็นวัยที่ต้องการสารอาหารมาใช้ในการเสริมสร้างการเจริญเติบโต และพัฒนาการของวัยรุ่น   จึงต้องบริโภคอาหารอย่างครบถ้วน โดยบริโภคอาหารหลัก 5 หมู่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ในสัดส่วนและปริมาณที่เหมาะสมกับความต้องการของร่างกายและตามหลักธงโภชนา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การ</a:t>
            </a:r>
          </a:p>
        </p:txBody>
      </p:sp>
      <p:pic>
        <p:nvPicPr>
          <p:cNvPr id="7" name="Picture 6" descr="อาหาร 5 หมู่ ตัวช่วยบำรุงสมอง - Sriworakarn School - SWK Blog">
            <a:extLst>
              <a:ext uri="{FF2B5EF4-FFF2-40B4-BE49-F238E27FC236}">
                <a16:creationId xmlns:a16="http://schemas.microsoft.com/office/drawing/2014/main" id="{F2F0BE8C-2255-4DA2-B1BB-48FC70436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10719" r="5646"/>
          <a:stretch>
            <a:fillRect/>
          </a:stretch>
        </p:blipFill>
        <p:spPr bwMode="auto">
          <a:xfrm>
            <a:off x="6083300" y="2020888"/>
            <a:ext cx="5557838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oodfit - สื่อการเรียนรู้ออนไลน์ Food Fit">
            <a:extLst>
              <a:ext uri="{FF2B5EF4-FFF2-40B4-BE49-F238E27FC236}">
                <a16:creationId xmlns:a16="http://schemas.microsoft.com/office/drawing/2014/main" id="{BCCAED64-7B4B-413A-85DD-FB59E89B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797050"/>
            <a:ext cx="4543425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18C7E-CD32-4023-9B40-3688F7CCE856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E1C37-72EC-41D2-90CD-A6BF4F997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6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id="{67867F79-8CFA-44CF-8A9A-E19BC2944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7BD4B4-D81D-4004-A74D-1C33F06960ED}"/>
              </a:ext>
            </a:extLst>
          </p:cNvPr>
          <p:cNvSpPr txBox="1"/>
          <p:nvPr/>
        </p:nvSpPr>
        <p:spPr>
          <a:xfrm>
            <a:off x="263352" y="1071546"/>
            <a:ext cx="2726325" cy="55399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A3C95-A7F2-47C6-A7EB-E978565D3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770" y="1071546"/>
            <a:ext cx="6133914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cs typeface="IrisUPC" pitchFamily="34" charset="-34"/>
              </a:rPr>
              <a:t>ภาวะทางด้านลักษณะนิสัยและการปฏิบัติตนของวัยรุ่น</a:t>
            </a:r>
          </a:p>
        </p:txBody>
      </p:sp>
      <p:sp>
        <p:nvSpPr>
          <p:cNvPr id="5" name="สี่เหลี่ยมผืนผ้า 11">
            <a:extLst>
              <a:ext uri="{FF2B5EF4-FFF2-40B4-BE49-F238E27FC236}">
                <a16:creationId xmlns:a16="http://schemas.microsoft.com/office/drawing/2014/main" id="{623C7750-56F1-4597-92F7-EDAC470EC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761322"/>
            <a:ext cx="2458831" cy="5539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2. การออกกำลังกาย</a:t>
            </a:r>
          </a:p>
        </p:txBody>
      </p:sp>
      <p:sp>
        <p:nvSpPr>
          <p:cNvPr id="6" name="สี่เหลี่ยมผืนผ้า 11">
            <a:extLst>
              <a:ext uri="{FF2B5EF4-FFF2-40B4-BE49-F238E27FC236}">
                <a16:creationId xmlns:a16="http://schemas.microsoft.com/office/drawing/2014/main" id="{528E06AA-773A-4B6C-B71C-72311DCA7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675" y="2451100"/>
            <a:ext cx="5384800" cy="3786188"/>
          </a:xfrm>
          <a:prstGeom prst="rect">
            <a:avLst/>
          </a:prstGeom>
          <a:solidFill>
            <a:srgbClr val="006600">
              <a:alpha val="69804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การออกกำลังกาย เป็นการเสริมสร้างความแข็งแรงให้กับร่างกาย   และช่วยผ่อนคลายความ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เครียด ทำให้ได้รู้จักเพื่อนใหม่ๆ อีกด้วย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เพื่อการเจริญเติบโตและมีพัฒนาการที่สมวัย     เราจึงควรเลือกวิธีการออกกำลังกายให้เหมาะสม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กับเพศและวัยของตนเอง และควรปฏิบัติเป็นประ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จำอย่างน้อยสัปดาห์ละ 3 ครั้ง  ครั้งละไม่ต่ำกว่า 30 นาที</a:t>
            </a:r>
          </a:p>
        </p:txBody>
      </p:sp>
      <p:pic>
        <p:nvPicPr>
          <p:cNvPr id="7" name="Picture 2" descr="4 Kids Fitness Classes to Burn Off Extra Energy | ACTIVEkids">
            <a:extLst>
              <a:ext uri="{FF2B5EF4-FFF2-40B4-BE49-F238E27FC236}">
                <a16:creationId xmlns:a16="http://schemas.microsoft.com/office/drawing/2014/main" id="{F81A483E-772A-47A2-AED0-B1E250AE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1"/>
          <a:stretch>
            <a:fillRect/>
          </a:stretch>
        </p:blipFill>
        <p:spPr bwMode="auto">
          <a:xfrm>
            <a:off x="263525" y="2451100"/>
            <a:ext cx="601662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. ความหมายและความสำคัญของสมรรถภาพทางกาย - 6032040038ทักษะการพัฒนา">
            <a:extLst>
              <a:ext uri="{FF2B5EF4-FFF2-40B4-BE49-F238E27FC236}">
                <a16:creationId xmlns:a16="http://schemas.microsoft.com/office/drawing/2014/main" id="{AD20CF55-8BD7-405C-B73D-99E9DAF3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451101"/>
            <a:ext cx="6016625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แบ่งเวลา ออกกำลังกาย อย่างไรให้ได้ประโยชน์สูงสุด!">
            <a:extLst>
              <a:ext uri="{FF2B5EF4-FFF2-40B4-BE49-F238E27FC236}">
                <a16:creationId xmlns:a16="http://schemas.microsoft.com/office/drawing/2014/main" id="{B87F67A8-F8EE-433B-9D41-FCDC222C5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451099"/>
            <a:ext cx="6016625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โรคถุงลมโป่งพองกับการออกกำลังกาย – asthma">
            <a:extLst>
              <a:ext uri="{FF2B5EF4-FFF2-40B4-BE49-F238E27FC236}">
                <a16:creationId xmlns:a16="http://schemas.microsoft.com/office/drawing/2014/main" id="{8AD63287-E1A8-4A8A-971D-C3FE19693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451100"/>
            <a:ext cx="6016625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23B200-57E0-442E-B08F-A098FFA918F4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E6C962-7063-46C8-8486-CE4965E1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21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>
            <a:extLst>
              <a:ext uri="{FF2B5EF4-FFF2-40B4-BE49-F238E27FC236}">
                <a16:creationId xmlns:a16="http://schemas.microsoft.com/office/drawing/2014/main" id="{DC8DF447-6EDB-4C12-9C04-AF6C6644B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7BD4B4-D81D-4004-A74D-1C33F06960ED}"/>
              </a:ext>
            </a:extLst>
          </p:cNvPr>
          <p:cNvSpPr txBox="1"/>
          <p:nvPr/>
        </p:nvSpPr>
        <p:spPr>
          <a:xfrm>
            <a:off x="263352" y="943530"/>
            <a:ext cx="2726325" cy="55399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A3C95-A7F2-47C6-A7EB-E978565D3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770" y="943530"/>
            <a:ext cx="6133914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cs typeface="IrisUPC" pitchFamily="34" charset="-34"/>
              </a:rPr>
              <a:t>ภาวะทางด้านลักษณะนิสัยและการปฏิบัติตนของวัยรุ่น</a:t>
            </a:r>
          </a:p>
        </p:txBody>
      </p:sp>
      <p:sp>
        <p:nvSpPr>
          <p:cNvPr id="5" name="สี่เหลี่ยมผืนผ้า 11">
            <a:extLst>
              <a:ext uri="{FF2B5EF4-FFF2-40B4-BE49-F238E27FC236}">
                <a16:creationId xmlns:a16="http://schemas.microsoft.com/office/drawing/2014/main" id="{623C7750-56F1-4597-92F7-EDAC470EC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630841"/>
            <a:ext cx="2458831" cy="55399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3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. การพักผ่อน</a:t>
            </a:r>
          </a:p>
        </p:txBody>
      </p:sp>
      <p:sp>
        <p:nvSpPr>
          <p:cNvPr id="6" name="สี่เหลี่ยมผืนผ้า 11">
            <a:extLst>
              <a:ext uri="{FF2B5EF4-FFF2-40B4-BE49-F238E27FC236}">
                <a16:creationId xmlns:a16="http://schemas.microsoft.com/office/drawing/2014/main" id="{528E06AA-773A-4B6C-B71C-72311DCA7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2314064"/>
            <a:ext cx="5384800" cy="2400657"/>
          </a:xfrm>
          <a:prstGeom prst="rect">
            <a:avLst/>
          </a:prstGeom>
          <a:solidFill>
            <a:srgbClr val="006600">
              <a:alpha val="69804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- การพักผ่อนทางกาย เป็นการหยุดพักจากการทำกิจกรรมต่างๆ และการนอนหลับ ซึ่งวัยรุ่น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ควรนอนหลับวันละประมาณ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8-10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ชม.  เพื่อให้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การหลั่งฮอร์โมนที่เกี่ยวข้องกับการเจริญเติบโตเป็นไปตามปกติ</a:t>
            </a:r>
          </a:p>
        </p:txBody>
      </p:sp>
      <p:sp>
        <p:nvSpPr>
          <p:cNvPr id="10" name="สี่เหลี่ยมผืนผ้า 11">
            <a:extLst>
              <a:ext uri="{FF2B5EF4-FFF2-40B4-BE49-F238E27FC236}">
                <a16:creationId xmlns:a16="http://schemas.microsoft.com/office/drawing/2014/main" id="{B3AC7687-4707-4AC5-9B07-0AE8EC17A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4833593"/>
            <a:ext cx="5384800" cy="1938992"/>
          </a:xfrm>
          <a:prstGeom prst="rect">
            <a:avLst/>
          </a:prstGeom>
          <a:solidFill>
            <a:srgbClr val="006600">
              <a:alpha val="69804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- การพักผ่อนทางจิตใจ เช่น ฟังเพลง อ่าน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หนังสือ  ดูโทรทัศน์  นั่งสมาธิ เป็นการผ่อนคลายอารมณ์ ทำให้อารมณ์แจ่มใสและสมองสามาถจดจำ ใช้ความคิดได้ดี</a:t>
            </a:r>
          </a:p>
        </p:txBody>
      </p:sp>
      <p:pic>
        <p:nvPicPr>
          <p:cNvPr id="1026" name="Picture 2" descr="รู้หรือไม่ “นอนไม่พอ” ความจำเสื่อม..เผาผลาญพัง">
            <a:extLst>
              <a:ext uri="{FF2B5EF4-FFF2-40B4-BE49-F238E27FC236}">
                <a16:creationId xmlns:a16="http://schemas.microsoft.com/office/drawing/2014/main" id="{AE093819-E431-4C82-BD70-EB2EFA2E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26" y="2184839"/>
            <a:ext cx="6133915" cy="44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โรงพยาบาลนนทเวช - ชั่วโมงการนอนที่เหมาะสม">
            <a:extLst>
              <a:ext uri="{FF2B5EF4-FFF2-40B4-BE49-F238E27FC236}">
                <a16:creationId xmlns:a16="http://schemas.microsoft.com/office/drawing/2014/main" id="{8FA0D0EE-0E0E-47DA-9F3F-8E0B80E6B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26" y="2184839"/>
            <a:ext cx="6133914" cy="44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น้อยนิดมหาศาล - The GuitarMag Directory">
            <a:extLst>
              <a:ext uri="{FF2B5EF4-FFF2-40B4-BE49-F238E27FC236}">
                <a16:creationId xmlns:a16="http://schemas.microsoft.com/office/drawing/2014/main" id="{186C0947-64D3-4242-BAD0-42EC5C5D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25" y="2182913"/>
            <a:ext cx="6133914" cy="44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ทายนิสัยรักการอ่านของคนทั้ง 12 ราศี">
            <a:extLst>
              <a:ext uri="{FF2B5EF4-FFF2-40B4-BE49-F238E27FC236}">
                <a16:creationId xmlns:a16="http://schemas.microsoft.com/office/drawing/2014/main" id="{F8CBF883-C8FE-4F05-995D-AA0FA7B8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23" y="2180986"/>
            <a:ext cx="6133914" cy="44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5 เหตุผลที่ทำไม &quot;ทีวีจอตรง&quot; ถึงตอบโจทย์คนใช้มากกว่า &quot;ทีวีจอโค้ง&quot; ในปี 2018">
            <a:extLst>
              <a:ext uri="{FF2B5EF4-FFF2-40B4-BE49-F238E27FC236}">
                <a16:creationId xmlns:a16="http://schemas.microsoft.com/office/drawing/2014/main" id="{A67A409F-C912-4500-AFBF-DD789D5E5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r="2429"/>
          <a:stretch/>
        </p:blipFill>
        <p:spPr bwMode="auto">
          <a:xfrm>
            <a:off x="5853119" y="2177131"/>
            <a:ext cx="6133914" cy="44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ผู้หญิง การพักผ่อน ชายหาด - ภาพฟรีบน Pixabay">
            <a:extLst>
              <a:ext uri="{FF2B5EF4-FFF2-40B4-BE49-F238E27FC236}">
                <a16:creationId xmlns:a16="http://schemas.microsoft.com/office/drawing/2014/main" id="{F565B36E-E5D0-4F2D-9CF2-68828B758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1" y="2177131"/>
            <a:ext cx="6133914" cy="44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15 วิธีสตาร์ทชีวิต เริ่มปีใหม่อย่างแฮปปี้">
            <a:extLst>
              <a:ext uri="{FF2B5EF4-FFF2-40B4-BE49-F238E27FC236}">
                <a16:creationId xmlns:a16="http://schemas.microsoft.com/office/drawing/2014/main" id="{2B08FF3D-C74F-48D7-8E96-49F51F0AC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7" r="14222"/>
          <a:stretch/>
        </p:blipFill>
        <p:spPr bwMode="auto">
          <a:xfrm>
            <a:off x="9258888" y="2261418"/>
            <a:ext cx="2661725" cy="3382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F8CA18-715E-4F8C-A6D4-F38417D54579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850BFE-9608-4A54-B01D-CC0909A1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B787F627-5317-40B8-9DA0-D4DF3B575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BE287E-267B-4671-914B-A250BC13C781}"/>
              </a:ext>
            </a:extLst>
          </p:cNvPr>
          <p:cNvSpPr txBox="1"/>
          <p:nvPr/>
        </p:nvSpPr>
        <p:spPr>
          <a:xfrm>
            <a:off x="349370" y="1071546"/>
            <a:ext cx="2726325" cy="553998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ปัจจัยภายนอก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B9626-8CC8-4282-B230-E9F5146E0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18" y="1071546"/>
            <a:ext cx="6056938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ภาวะทางด้านลักษณะนิสัยและการปฏิบัติตนของวัยรุ่น</a:t>
            </a:r>
          </a:p>
        </p:txBody>
      </p:sp>
      <p:sp>
        <p:nvSpPr>
          <p:cNvPr id="5" name="สี่เหลี่ยมผืนผ้า 11">
            <a:extLst>
              <a:ext uri="{FF2B5EF4-FFF2-40B4-BE49-F238E27FC236}">
                <a16:creationId xmlns:a16="http://schemas.microsoft.com/office/drawing/2014/main" id="{8579160D-AAC6-4B44-81D4-7CD46738E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05" y="1826049"/>
            <a:ext cx="2456967" cy="553998"/>
          </a:xfrm>
          <a:prstGeom prst="rect">
            <a:avLst/>
          </a:prstGeom>
          <a:solidFill>
            <a:srgbClr val="00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3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. </a:t>
            </a:r>
            <a:r>
              <a:rPr lang="th-TH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ภาวะการ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เจ็บป่วย</a:t>
            </a:r>
          </a:p>
        </p:txBody>
      </p:sp>
      <p:sp>
        <p:nvSpPr>
          <p:cNvPr id="6" name="สี่เหลี่ยมผืนผ้า 11">
            <a:extLst>
              <a:ext uri="{FF2B5EF4-FFF2-40B4-BE49-F238E27FC236}">
                <a16:creationId xmlns:a16="http://schemas.microsoft.com/office/drawing/2014/main" id="{E66EABE0-56E4-4CB7-AEFB-FAB103055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456" y="2517775"/>
            <a:ext cx="5299615" cy="4031873"/>
          </a:xfrm>
          <a:prstGeom prst="rect">
            <a:avLst/>
          </a:prstGeom>
          <a:solidFill>
            <a:srgbClr val="008000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การมีสุขภาพไม่ดี เกิดเจ็บป่วย</a:t>
            </a:r>
            <a:r>
              <a:rPr lang="th-T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บ่อยๆ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หรือการประสบอุบัติเหตุ เป็นปัจจัยที่ขัดขวาง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การเจริญเติบโตและพัฒนาการ นอกจะส่งผลในเรื่องความพิการทางร่างกายแล้ว  ยังส่งผล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กระทบทางอารมณ์อีกด้วย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นอกจากนี้ การมีโรคประจำตัวที่ต่อเนื่อง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มาตั้งแต่เกิดก็มีผลต่อการเจริญเติบโตและ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พัฒนาการด้วยเช่นกัน </a:t>
            </a:r>
          </a:p>
        </p:txBody>
      </p:sp>
      <p:pic>
        <p:nvPicPr>
          <p:cNvPr id="7" name="Picture 2" descr="เวทีทัศน์ - สิทธิการตาย สิทธิของ “คนไข้” หรือ “แพทย์”">
            <a:extLst>
              <a:ext uri="{FF2B5EF4-FFF2-40B4-BE49-F238E27FC236}">
                <a16:creationId xmlns:a16="http://schemas.microsoft.com/office/drawing/2014/main" id="{BD96F137-9BE8-45E5-82D9-52CC54B40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4" y="2532889"/>
            <a:ext cx="6202229" cy="401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ale rescue worker with stethoscope examining boy lying on road after car  accident – Stockphoto">
            <a:extLst>
              <a:ext uri="{FF2B5EF4-FFF2-40B4-BE49-F238E27FC236}">
                <a16:creationId xmlns:a16="http://schemas.microsoft.com/office/drawing/2014/main" id="{AAF892B3-E6D8-40A8-9EC3-9E4B4A394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4"/>
          <a:stretch/>
        </p:blipFill>
        <p:spPr bwMode="auto">
          <a:xfrm>
            <a:off x="316004" y="2532889"/>
            <a:ext cx="6202229" cy="401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253E00-F960-44F4-9103-EFBAA04594F3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6FC08-11D2-4ED9-BA50-B549FA1A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ผู้ป่วยใน และ ผู้ป่วยนอก คืออะไร">
            <a:extLst>
              <a:ext uri="{FF2B5EF4-FFF2-40B4-BE49-F238E27FC236}">
                <a16:creationId xmlns:a16="http://schemas.microsoft.com/office/drawing/2014/main" id="{BCD7EA19-7D39-41AB-9A05-D5E8BD2BE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7" y="2532888"/>
            <a:ext cx="6240610" cy="401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4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>
            <a:extLst>
              <a:ext uri="{FF2B5EF4-FFF2-40B4-BE49-F238E27FC236}">
                <a16:creationId xmlns:a16="http://schemas.microsoft.com/office/drawing/2014/main" id="{A4FE5EFA-BE4F-4478-AF81-5880B33F0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DE11D8-5863-452D-AAAF-D797638B033E}"/>
              </a:ext>
            </a:extLst>
          </p:cNvPr>
          <p:cNvSpPr txBox="1"/>
          <p:nvPr/>
        </p:nvSpPr>
        <p:spPr>
          <a:xfrm>
            <a:off x="1762949" y="1105057"/>
            <a:ext cx="3071806" cy="553998"/>
          </a:xfrm>
          <a:prstGeom prst="rect">
            <a:avLst/>
          </a:prstGeom>
          <a:solidFill>
            <a:srgbClr val="0000CC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พันธุกรรม</a:t>
            </a:r>
          </a:p>
        </p:txBody>
      </p:sp>
      <p:sp>
        <p:nvSpPr>
          <p:cNvPr id="4" name="สี่เหลี่ยมผืนผ้า 8">
            <a:extLst>
              <a:ext uri="{FF2B5EF4-FFF2-40B4-BE49-F238E27FC236}">
                <a16:creationId xmlns:a16="http://schemas.microsoft.com/office/drawing/2014/main" id="{4FAF530C-00FE-4367-87EE-857D33050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1700213"/>
            <a:ext cx="48577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3000" b="1" dirty="0">
                <a:cs typeface="IrisUPC" panose="020B0604020202020204" pitchFamily="34" charset="-34"/>
              </a:rPr>
              <a:t> </a:t>
            </a:r>
            <a:r>
              <a:rPr lang="th-TH" altLang="th-TH" sz="3000" b="1" dirty="0">
                <a:cs typeface="IrisUPC" panose="020B0604020202020204" pitchFamily="34" charset="-34"/>
              </a:rPr>
              <a:t>        หมายถึง การถ่ายทอดลักษณะ</a:t>
            </a:r>
            <a:r>
              <a:rPr lang="th-TH" altLang="th-TH" sz="3000" b="1" dirty="0" err="1">
                <a:cs typeface="IrisUPC" panose="020B0604020202020204" pitchFamily="34" charset="-34"/>
              </a:rPr>
              <a:t>ต่างๆ</a:t>
            </a:r>
            <a:r>
              <a:rPr lang="th-TH" altLang="th-TH" sz="3000" b="1" dirty="0">
                <a:cs typeface="IrisUPC" panose="020B0604020202020204" pitchFamily="34" charset="-34"/>
              </a:rPr>
              <a:t>  ของสิ่งมีชีวิตจากรุ่นสู่รุ่น จากรุ่นปู่-ย่า สู่รุ่น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พ่อ รุ่นตา-ยาย สู่แม่ จากพ่อแม่ลงไปสู่ลูก  </a:t>
            </a:r>
          </a:p>
        </p:txBody>
      </p:sp>
      <p:sp>
        <p:nvSpPr>
          <p:cNvPr id="5" name="สี่เหลี่ยมผืนผ้า 10">
            <a:extLst>
              <a:ext uri="{FF2B5EF4-FFF2-40B4-BE49-F238E27FC236}">
                <a16:creationId xmlns:a16="http://schemas.microsoft.com/office/drawing/2014/main" id="{F2F7EA5A-EA72-467D-9AD2-61E4DF947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3068638"/>
            <a:ext cx="4929187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เกรเกอร์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เมน</a:t>
            </a:r>
            <a:r>
              <a:rPr lang="th-TH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เดล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Gregor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Mendel</a:t>
            </a:r>
            <a:endParaRPr lang="th-TH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cs typeface="IrisUPC" pitchFamily="34" charset="-34"/>
              </a:rPr>
              <a:t>เป็นผู้ที่ค้นพบและอธิบายหลักการถ่ายทอดลักษณะทางพันธุกรรม  </a:t>
            </a:r>
          </a:p>
        </p:txBody>
      </p:sp>
      <p:sp>
        <p:nvSpPr>
          <p:cNvPr id="6" name="สี่เหลี่ยมผืนผ้า 11">
            <a:extLst>
              <a:ext uri="{FF2B5EF4-FFF2-40B4-BE49-F238E27FC236}">
                <a16:creationId xmlns:a16="http://schemas.microsoft.com/office/drawing/2014/main" id="{8727CF79-BE55-435F-816D-045412337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4508500"/>
            <a:ext cx="590391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พันธุกรรมเป็นสิ่งที่ทำให้คนเรามีลักษณะ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 err="1">
                <a:cs typeface="IrisUPC" panose="020B0604020202020204" pitchFamily="34" charset="-34"/>
              </a:rPr>
              <a:t>ต่างๆ</a:t>
            </a:r>
            <a:r>
              <a:rPr lang="th-TH" altLang="th-TH" sz="3000" b="1" dirty="0">
                <a:cs typeface="IrisUPC" panose="020B0604020202020204" pitchFamily="34" charset="-34"/>
              </a:rPr>
              <a:t>แตกต่างกันไปมากมาย  โดยมี </a:t>
            </a:r>
            <a:r>
              <a:rPr lang="th-TH" altLang="th-TH" sz="3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ดีเอ็นเอ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ซึ่งเป็นส่วนประกอบของ </a:t>
            </a:r>
            <a:r>
              <a:rPr lang="th-TH" altLang="th-TH" sz="3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ยีน</a:t>
            </a:r>
            <a:r>
              <a:rPr lang="th-TH" altLang="th-TH" sz="3000" dirty="0">
                <a:solidFill>
                  <a:srgbClr val="FF0000"/>
                </a:solidFill>
                <a:cs typeface="IrisUPC" panose="020B0604020202020204" pitchFamily="34" charset="-34"/>
              </a:rPr>
              <a:t> </a:t>
            </a:r>
            <a:r>
              <a:rPr lang="th-TH" altLang="th-TH" sz="3000" b="1" dirty="0">
                <a:cs typeface="IrisUPC" panose="020B0604020202020204" pitchFamily="34" charset="-34"/>
              </a:rPr>
              <a:t>ซึ่งเป็นหน่วย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พันธุกรรม อยู่ภายใน </a:t>
            </a:r>
            <a:r>
              <a:rPr lang="th-TH" altLang="th-TH" sz="3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โครมาโซม</a:t>
            </a:r>
            <a:r>
              <a:rPr lang="th-TH" altLang="th-TH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h-TH" altLang="th-TH" sz="3000" b="1" dirty="0">
              <a:cs typeface="IrisUPC" panose="020B06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6B7BE-BA11-4519-81BD-5A9AF602D6A8}"/>
              </a:ext>
            </a:extLst>
          </p:cNvPr>
          <p:cNvSpPr txBox="1"/>
          <p:nvPr/>
        </p:nvSpPr>
        <p:spPr>
          <a:xfrm>
            <a:off x="334189" y="1101668"/>
            <a:ext cx="2357454" cy="553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1. ปัจจัยภายใน</a:t>
            </a:r>
          </a:p>
        </p:txBody>
      </p:sp>
      <p:pic>
        <p:nvPicPr>
          <p:cNvPr id="8" name="Picture 17" descr="TruePlookpanya Freebasic">
            <a:extLst>
              <a:ext uri="{FF2B5EF4-FFF2-40B4-BE49-F238E27FC236}">
                <a16:creationId xmlns:a16="http://schemas.microsoft.com/office/drawing/2014/main" id="{CB56753E-9EBC-4BA2-8E06-DC44DA24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/>
          <a:stretch>
            <a:fillRect/>
          </a:stretch>
        </p:blipFill>
        <p:spPr bwMode="auto">
          <a:xfrm>
            <a:off x="5826951" y="1700213"/>
            <a:ext cx="60483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jic.ac.uk/germplas/pisum/zgs4f1.gif">
            <a:extLst>
              <a:ext uri="{FF2B5EF4-FFF2-40B4-BE49-F238E27FC236}">
                <a16:creationId xmlns:a16="http://schemas.microsoft.com/office/drawing/2014/main" id="{5B245F6A-051F-4D6E-841A-8D76AF7B1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53" y="962026"/>
            <a:ext cx="4883349" cy="577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3E111-F34A-48DC-88F6-67AAB43D5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5D5E1B-A850-4D2B-B436-55E089B8069D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96342F-31E7-4E2D-83AA-E4F0674A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033588"/>
            <a:ext cx="6729413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Genetic DNA Cancer Test | BRM Medical Club">
            <a:extLst>
              <a:ext uri="{FF2B5EF4-FFF2-40B4-BE49-F238E27FC236}">
                <a16:creationId xmlns:a16="http://schemas.microsoft.com/office/drawing/2014/main" id="{FC4D4BFF-C5E9-4C95-9D50-4FC8AFB5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05" y="962025"/>
            <a:ext cx="6578156" cy="57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An Outline of Molecular Genetics">
            <a:extLst>
              <a:ext uri="{FF2B5EF4-FFF2-40B4-BE49-F238E27FC236}">
                <a16:creationId xmlns:a16="http://schemas.microsoft.com/office/drawing/2014/main" id="{32D00875-FCDE-499A-9C19-72DE6AD34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05" y="962025"/>
            <a:ext cx="6578156" cy="57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7" descr="염색체, 세포 건강 유지하는 보호 장벽 만든다">
            <a:extLst>
              <a:ext uri="{FF2B5EF4-FFF2-40B4-BE49-F238E27FC236}">
                <a16:creationId xmlns:a16="http://schemas.microsoft.com/office/drawing/2014/main" id="{DDD78EDD-7A9F-48B1-9723-4988049F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15" y="967271"/>
            <a:ext cx="6578156" cy="57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40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utoUpdateAnimBg="0"/>
      <p:bldP spid="5" grpId="0" autoUpdateAnimBg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>
            <a:extLst>
              <a:ext uri="{FF2B5EF4-FFF2-40B4-BE49-F238E27FC236}">
                <a16:creationId xmlns:a16="http://schemas.microsoft.com/office/drawing/2014/main" id="{ECC39031-93E2-4FFE-B39C-D783BADA3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D4FC1C-E234-4D57-AAC9-C086C6F8DAEF}"/>
              </a:ext>
            </a:extLst>
          </p:cNvPr>
          <p:cNvSpPr txBox="1"/>
          <p:nvPr/>
        </p:nvSpPr>
        <p:spPr>
          <a:xfrm>
            <a:off x="191344" y="932720"/>
            <a:ext cx="2807888" cy="553998"/>
          </a:xfrm>
          <a:prstGeom prst="rect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พันธุกรรม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endParaRPr lang="th-TH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4" name="สี่เหลี่ยมผืนผ้า 9">
            <a:extLst>
              <a:ext uri="{FF2B5EF4-FFF2-40B4-BE49-F238E27FC236}">
                <a16:creationId xmlns:a16="http://schemas.microsoft.com/office/drawing/2014/main" id="{D92CCBDC-66B8-4024-A711-786E4AB9D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650937"/>
            <a:ext cx="4897438" cy="24006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โครโมโซม 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(chromosome) </a:t>
            </a: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</a:t>
            </a:r>
            <a:r>
              <a:rPr lang="th-TH" sz="3000" b="1" dirty="0">
                <a:cs typeface="IrisUPC" pitchFamily="34" charset="-34"/>
              </a:rPr>
              <a:t>เป็นที่อยู่ของ </a:t>
            </a:r>
            <a:r>
              <a:rPr lang="th-TH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หน่วยพันธุกรรม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 </a:t>
            </a:r>
            <a:r>
              <a:rPr lang="th-TH" sz="3000" b="1" dirty="0">
                <a:cs typeface="IrisUPC" pitchFamily="34" charset="-34"/>
              </a:rPr>
              <a:t>ทำหน้าที่ควบคุมและถ่ายทอดข้อมูลเกี่ยวกับลักษณะทางพันธุกรรมต่างๆ ของสิ่งมีชีวิต  ซึ่งในคน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dirty="0">
                <a:cs typeface="IrisUPC" pitchFamily="34" charset="-34"/>
              </a:rPr>
              <a:t>จะมีโครโมโซมอยู่ </a:t>
            </a:r>
            <a:r>
              <a:rPr lang="en-US" sz="2000" b="1" dirty="0">
                <a:cs typeface="IrisUPC" pitchFamily="34" charset="-34"/>
              </a:rPr>
              <a:t>23</a:t>
            </a:r>
            <a:r>
              <a:rPr lang="en-US" sz="3000" b="1" dirty="0">
                <a:cs typeface="IrisUPC" pitchFamily="34" charset="-34"/>
              </a:rPr>
              <a:t> </a:t>
            </a:r>
            <a:r>
              <a:rPr lang="th-TH" sz="3000" b="1" dirty="0">
                <a:cs typeface="IrisUPC" pitchFamily="34" charset="-34"/>
              </a:rPr>
              <a:t>คู่ หรือ </a:t>
            </a:r>
            <a:r>
              <a:rPr lang="en-US" sz="2000" b="1" dirty="0">
                <a:cs typeface="IrisUPC" pitchFamily="34" charset="-34"/>
              </a:rPr>
              <a:t>46</a:t>
            </a:r>
            <a:r>
              <a:rPr lang="en-US" sz="3000" b="1" dirty="0">
                <a:cs typeface="IrisUPC" pitchFamily="34" charset="-34"/>
              </a:rPr>
              <a:t> </a:t>
            </a:r>
            <a:r>
              <a:rPr lang="th-TH" sz="3000" b="1" dirty="0">
                <a:cs typeface="IrisUPC" pitchFamily="34" charset="-34"/>
              </a:rPr>
              <a:t>แท่ง</a:t>
            </a:r>
          </a:p>
        </p:txBody>
      </p:sp>
      <p:sp>
        <p:nvSpPr>
          <p:cNvPr id="5" name="สี่เหลี่ยมผืนผ้า 12">
            <a:extLst>
              <a:ext uri="{FF2B5EF4-FFF2-40B4-BE49-F238E27FC236}">
                <a16:creationId xmlns:a16="http://schemas.microsoft.com/office/drawing/2014/main" id="{574017CC-6F3D-4539-BEF0-6631B106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028885"/>
            <a:ext cx="5106983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หน่วยพันธุกรรม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</a:t>
            </a:r>
            <a:r>
              <a:rPr lang="th-TH" sz="3000" b="1" dirty="0">
                <a:cs typeface="IrisUPC" pitchFamily="34" charset="-34"/>
              </a:rPr>
              <a:t>หรือ 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ยีน</a:t>
            </a:r>
            <a:r>
              <a:rPr lang="th-TH" sz="3000" b="1" dirty="0">
                <a:cs typeface="IrisUPC" pitchFamily="34" charset="-34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IrisUPC" pitchFamily="34" charset="-34"/>
              </a:rPr>
              <a:t>(Gene) </a:t>
            </a:r>
            <a:r>
              <a:rPr lang="th-TH" sz="3000" b="1" dirty="0">
                <a:cs typeface="IrisUPC" pitchFamily="34" charset="-34"/>
              </a:rPr>
              <a:t>ที่อยู่บนโครโมโซม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th-TH" sz="3000" b="1" dirty="0">
                <a:cs typeface="IrisUPC" pitchFamily="34" charset="-34"/>
              </a:rPr>
              <a:t>ประกอบด้วย </a:t>
            </a:r>
            <a:r>
              <a:rPr lang="en-US" sz="2800" b="1" dirty="0">
                <a:solidFill>
                  <a:srgbClr val="FF0000"/>
                </a:solidFill>
                <a:cs typeface="IrisUPC" pitchFamily="34" charset="-34"/>
              </a:rPr>
              <a:t>DNA</a:t>
            </a:r>
            <a:r>
              <a:rPr lang="th-TH" sz="3000" b="1" dirty="0">
                <a:cs typeface="IrisUPC" pitchFamily="34" charset="-34"/>
              </a:rPr>
              <a:t> ทำหน้าที่กำหนดลักษณะ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th-TH" sz="3000" b="1" dirty="0">
                <a:cs typeface="IrisUPC" pitchFamily="34" charset="-34"/>
              </a:rPr>
              <a:t>ทางพันธุกรรม</a:t>
            </a:r>
            <a:r>
              <a:rPr lang="th-TH" sz="3000" b="1" dirty="0" err="1">
                <a:cs typeface="IrisUPC" pitchFamily="34" charset="-34"/>
              </a:rPr>
              <a:t>ต่างๆ</a:t>
            </a:r>
            <a:endParaRPr lang="th-TH" sz="3000" b="1" dirty="0">
              <a:cs typeface="IrisUPC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73FC9B-1306-4ACE-8F2C-CBA783AA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D41897-6353-4427-A513-EFB65D10B194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D2061F-285B-4872-B627-BC11648427A3}"/>
              </a:ext>
            </a:extLst>
          </p:cNvPr>
          <p:cNvSpPr/>
          <p:nvPr/>
        </p:nvSpPr>
        <p:spPr>
          <a:xfrm>
            <a:off x="190496" y="5940445"/>
            <a:ext cx="5469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cs typeface="IrisUPC" pitchFamily="34" charset="-34"/>
              </a:rPr>
              <a:t>     ดีเอ็นเอ </a:t>
            </a:r>
            <a:r>
              <a:rPr lang="en-US" b="1" dirty="0">
                <a:solidFill>
                  <a:srgbClr val="FF0000"/>
                </a:solidFill>
                <a:cs typeface="IrisUPC" pitchFamily="34" charset="-34"/>
              </a:rPr>
              <a:t>(DNA) </a:t>
            </a:r>
            <a:r>
              <a:rPr lang="th-TH" b="1" dirty="0">
                <a:cs typeface="IrisUPC" pitchFamily="34" charset="-34"/>
              </a:rPr>
              <a:t>เป็นสารเคมีที่เป็นส่วน</a:t>
            </a:r>
          </a:p>
          <a:p>
            <a:r>
              <a:rPr lang="th-TH" b="1" dirty="0">
                <a:cs typeface="IrisUPC" pitchFamily="34" charset="-34"/>
              </a:rPr>
              <a:t>ประกอบของ </a:t>
            </a:r>
            <a:r>
              <a:rPr lang="th-TH" b="1" i="1" dirty="0">
                <a:solidFill>
                  <a:srgbClr val="FF0000"/>
                </a:solidFill>
                <a:cs typeface="IrisUPC" pitchFamily="34" charset="-34"/>
              </a:rPr>
              <a:t>ยีน</a:t>
            </a:r>
            <a:r>
              <a:rPr lang="th-TH" b="1" dirty="0">
                <a:cs typeface="IrisUPC" pitchFamily="34" charset="-34"/>
              </a:rPr>
              <a:t> </a:t>
            </a:r>
            <a:endParaRPr lang="en-US" dirty="0"/>
          </a:p>
        </p:txBody>
      </p:sp>
      <p:pic>
        <p:nvPicPr>
          <p:cNvPr id="18" name="Picture 21" descr="โครโมโซม คืออะไร - BIOLOGY (ฉบับสมบูรณ์)">
            <a:extLst>
              <a:ext uri="{FF2B5EF4-FFF2-40B4-BE49-F238E27FC236}">
                <a16:creationId xmlns:a16="http://schemas.microsoft.com/office/drawing/2014/main" id="{52753389-5C8B-41A8-845A-7FC3980F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113812"/>
            <a:ext cx="6737486" cy="543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X chromosome vs Y chromosome- Differences and Similarities – Genetic  Education">
            <a:extLst>
              <a:ext uri="{FF2B5EF4-FFF2-40B4-BE49-F238E27FC236}">
                <a16:creationId xmlns:a16="http://schemas.microsoft.com/office/drawing/2014/main" id="{6A0ECD8D-53C7-44B6-86D7-0C1489F22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54" y="1128931"/>
            <a:ext cx="6737486" cy="543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4D0B6E-082D-4336-9802-21DF47A9A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15736" r="52979"/>
          <a:stretch/>
        </p:blipFill>
        <p:spPr bwMode="auto">
          <a:xfrm>
            <a:off x="5276278" y="1128931"/>
            <a:ext cx="6737486" cy="543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749635-0908-4B80-820A-31B24337F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17461" r="2730" b="1602"/>
          <a:stretch/>
        </p:blipFill>
        <p:spPr bwMode="auto">
          <a:xfrm>
            <a:off x="5287454" y="1134501"/>
            <a:ext cx="6726310" cy="53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ttp://www.myfirstbrain.com/thaidata/image.asp?ID=553245">
            <a:extLst>
              <a:ext uri="{FF2B5EF4-FFF2-40B4-BE49-F238E27FC236}">
                <a16:creationId xmlns:a16="http://schemas.microsoft.com/office/drawing/2014/main" id="{D96621DB-CBE6-4AF1-B806-7E3DCC28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82" y="1128928"/>
            <a:ext cx="6750758" cy="54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s://i.pinimg.com/564x/f2/9b/5f/f29b5f5971f95993670e62ad1b8a90fb.jpg">
            <a:extLst>
              <a:ext uri="{FF2B5EF4-FFF2-40B4-BE49-F238E27FC236}">
                <a16:creationId xmlns:a16="http://schemas.microsoft.com/office/drawing/2014/main" id="{8A944FC4-5702-43AA-9E41-E9B591B7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83" y="1128928"/>
            <a:ext cx="6750758" cy="543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An Outline of Molecular Genetics">
            <a:extLst>
              <a:ext uri="{FF2B5EF4-FFF2-40B4-BE49-F238E27FC236}">
                <a16:creationId xmlns:a16="http://schemas.microsoft.com/office/drawing/2014/main" id="{31AA8D33-A13A-4198-87BA-F5813BE7C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82" y="1128928"/>
            <a:ext cx="6750757" cy="54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9" descr="Some Youngsters Die With out Rationalization. Genetics Is Lastly Giving Us  Solutions – Access TV Pro">
            <a:extLst>
              <a:ext uri="{FF2B5EF4-FFF2-40B4-BE49-F238E27FC236}">
                <a16:creationId xmlns:a16="http://schemas.microsoft.com/office/drawing/2014/main" id="{4DDA2012-974C-41C5-9D3A-72673326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68" y="1128924"/>
            <a:ext cx="6750757" cy="54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Genetics 101 - Ask The Scientists">
            <a:extLst>
              <a:ext uri="{FF2B5EF4-FFF2-40B4-BE49-F238E27FC236}">
                <a16:creationId xmlns:a16="http://schemas.microsoft.com/office/drawing/2014/main" id="{D7055FF6-61D2-4FEB-BDA9-EDD1E2E7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29" y="1113812"/>
            <a:ext cx="6750758" cy="545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7" descr="การป้องกันโรคพันธุกรรมซ้ำซ้อนในครอบครัว – Oncogenetic Screening">
            <a:extLst>
              <a:ext uri="{FF2B5EF4-FFF2-40B4-BE49-F238E27FC236}">
                <a16:creationId xmlns:a16="http://schemas.microsoft.com/office/drawing/2014/main" id="{24D74457-1619-4CD8-BF6A-6BD14158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30" y="1119794"/>
            <a:ext cx="6774984" cy="545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3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04291B97-721C-4EE7-8F38-D82EFE2CD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ECD1A-E4B1-444B-86B9-1B5F96759BB2}"/>
              </a:ext>
            </a:extLst>
          </p:cNvPr>
          <p:cNvSpPr txBox="1"/>
          <p:nvPr/>
        </p:nvSpPr>
        <p:spPr>
          <a:xfrm>
            <a:off x="406196" y="1099023"/>
            <a:ext cx="5149806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ลักษณะที่ถ่ายทอดทางพันธุกรรม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endParaRPr lang="th-TH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4" name="สี่เหลี่ยมผืนผ้า 11">
            <a:extLst>
              <a:ext uri="{FF2B5EF4-FFF2-40B4-BE49-F238E27FC236}">
                <a16:creationId xmlns:a16="http://schemas.microsoft.com/office/drawing/2014/main" id="{09A712E6-3A8A-4DC7-A6EA-06B58E94F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1804543"/>
            <a:ext cx="536365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1. ลักษณะทางกาย เช่น รูปร่าง สีผิว สีตา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การถนัดของมือ</a:t>
            </a:r>
          </a:p>
        </p:txBody>
      </p:sp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1988454D-4FD7-4C84-8909-2991AF810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2799906"/>
            <a:ext cx="512591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2. ลักษณะทางจิตใจและสติปัญญา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เช่น อารมณ์ สติปัญญา</a:t>
            </a:r>
          </a:p>
        </p:txBody>
      </p:sp>
      <p:sp>
        <p:nvSpPr>
          <p:cNvPr id="6" name="สี่เหลี่ยมผืนผ้า 14">
            <a:extLst>
              <a:ext uri="{FF2B5EF4-FFF2-40B4-BE49-F238E27FC236}">
                <a16:creationId xmlns:a16="http://schemas.microsoft.com/office/drawing/2014/main" id="{D9A59BC9-2EF3-4364-A15A-735A45E0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3712655"/>
            <a:ext cx="536365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3. โรคทางกายบางอย่าง เช่น เบาหวาน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ตาบอดสี เลือดไหลไม่หยุด</a:t>
            </a:r>
          </a:p>
        </p:txBody>
      </p:sp>
      <p:sp>
        <p:nvSpPr>
          <p:cNvPr id="7" name="สี่เหลี่ยมผืนผ้า 15">
            <a:extLst>
              <a:ext uri="{FF2B5EF4-FFF2-40B4-BE49-F238E27FC236}">
                <a16:creationId xmlns:a16="http://schemas.microsoft.com/office/drawing/2014/main" id="{60A4CCAC-B77D-4718-9980-D11C3BDA4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4709541"/>
            <a:ext cx="592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4. โรคทางจิตบางอย่าง เช่น โรคจิตเภท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โรคซึมเศร้า</a:t>
            </a:r>
          </a:p>
        </p:txBody>
      </p:sp>
      <p:sp>
        <p:nvSpPr>
          <p:cNvPr id="8" name="สี่เหลี่ยมผืนผ้า 16">
            <a:extLst>
              <a:ext uri="{FF2B5EF4-FFF2-40B4-BE49-F238E27FC236}">
                <a16:creationId xmlns:a16="http://schemas.microsoft.com/office/drawing/2014/main" id="{D74A1980-79E8-4161-9310-F4D5FCB78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5757545"/>
            <a:ext cx="75723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5. ชนิดของหมู่เลือด ได้แก่ หมู่เลือด </a:t>
            </a:r>
            <a:r>
              <a:rPr lang="en-US" altLang="th-TH" sz="3000" b="1" dirty="0">
                <a:cs typeface="IrisUPC" panose="020B0604020202020204" pitchFamily="34" charset="-34"/>
              </a:rPr>
              <a:t>A,B,O</a:t>
            </a:r>
            <a:r>
              <a:rPr lang="th-TH" altLang="th-TH" sz="3000" b="1" dirty="0">
                <a:cs typeface="IrisUPC" panose="020B0604020202020204" pitchFamily="34" charset="-34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    และ</a:t>
            </a:r>
            <a:r>
              <a:rPr lang="en-US" altLang="th-TH" sz="3000" b="1" dirty="0">
                <a:cs typeface="IrisUPC" panose="020B0604020202020204" pitchFamily="34" charset="-34"/>
              </a:rPr>
              <a:t> AB</a:t>
            </a:r>
            <a:endParaRPr lang="th-TH" altLang="th-TH" sz="3000" b="1" dirty="0">
              <a:cs typeface="IrisUPC" panose="020B0604020202020204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536577-9FB0-4245-AEFF-601679DF5474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6" name="Picture 2" descr="Heredity and Its Importance in Transferring of Characteristics - YouTube">
            <a:extLst>
              <a:ext uri="{FF2B5EF4-FFF2-40B4-BE49-F238E27FC236}">
                <a16:creationId xmlns:a16="http://schemas.microsoft.com/office/drawing/2014/main" id="{C48BEF0F-4AA4-4921-A819-52155C2A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69" y="1479996"/>
            <a:ext cx="6112512" cy="39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การถ่ายทอดลักษณะทางพันธุกรรม Genetic Transformation ชั้นมัธยมศึกษาปีที่ 3">
            <a:extLst>
              <a:ext uri="{FF2B5EF4-FFF2-40B4-BE49-F238E27FC236}">
                <a16:creationId xmlns:a16="http://schemas.microsoft.com/office/drawing/2014/main" id="{445E48B3-8553-460B-87DD-AD512D518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00" b="95333" l="26000" r="76000">
                        <a14:foregroundMark x1="66750" y1="53000" x2="69750" y2="50500"/>
                        <a14:foregroundMark x1="71250" y1="56333" x2="71875" y2="64500"/>
                        <a14:foregroundMark x1="57375" y1="63500" x2="57375" y2="63500"/>
                        <a14:foregroundMark x1="50500" y1="92333" x2="50750" y2="95333"/>
                        <a14:foregroundMark x1="51625" y1="74333" x2="51500" y2="72167"/>
                        <a14:backgroundMark x1="71875" y1="65500" x2="72000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31750" r="17680"/>
          <a:stretch/>
        </p:blipFill>
        <p:spPr bwMode="auto">
          <a:xfrm>
            <a:off x="6312407" y="1226712"/>
            <a:ext cx="5363654" cy="425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eredity 2: Cell Reproduction, Mutations &amp; Patterns of Inheritance Diagram  | Quizlet">
            <a:extLst>
              <a:ext uri="{FF2B5EF4-FFF2-40B4-BE49-F238E27FC236}">
                <a16:creationId xmlns:a16="http://schemas.microsoft.com/office/drawing/2014/main" id="{5CFB27B3-5C0A-475B-8481-22FB0413B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r="5248" b="6309"/>
          <a:stretch/>
        </p:blipFill>
        <p:spPr bwMode="auto">
          <a:xfrm>
            <a:off x="4946904" y="1083487"/>
            <a:ext cx="7406195" cy="447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thaifreemag.com/images/1139033978/Family.jpg">
            <a:extLst>
              <a:ext uri="{FF2B5EF4-FFF2-40B4-BE49-F238E27FC236}">
                <a16:creationId xmlns:a16="http://schemas.microsoft.com/office/drawing/2014/main" id="{CC1801E3-0378-4EF0-9812-EF3200C6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1446" y="1482323"/>
            <a:ext cx="6112512" cy="4077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8" descr="รู้จักโรคจิตเภท โรคทางจิตที่ไม่ได้น่ากลัวอย่างที่คิด | โรงพยาบาลเปาโล -  Paolo Hospital">
            <a:extLst>
              <a:ext uri="{FF2B5EF4-FFF2-40B4-BE49-F238E27FC236}">
                <a16:creationId xmlns:a16="http://schemas.microsoft.com/office/drawing/2014/main" id="{23F1A5DC-7D4C-410E-9CF3-99E4121F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68" y="1478435"/>
            <a:ext cx="6128789" cy="40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โรคหวาดระแวง (Paranoid Schizophrenia) : อาการ สาเหตุ การรักษา - จิตวิทยา">
            <a:extLst>
              <a:ext uri="{FF2B5EF4-FFF2-40B4-BE49-F238E27FC236}">
                <a16:creationId xmlns:a16="http://schemas.microsoft.com/office/drawing/2014/main" id="{DB29807B-F0E1-4D98-8FD8-EA73AAFA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08" y="1482323"/>
            <a:ext cx="6128788" cy="407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คำในข่าว: โรคจิตเภท - YouTube">
            <a:extLst>
              <a:ext uri="{FF2B5EF4-FFF2-40B4-BE49-F238E27FC236}">
                <a16:creationId xmlns:a16="http://schemas.microsoft.com/office/drawing/2014/main" id="{E1C4E45E-5581-40CC-82AD-B8A88E7CC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3" b="12933"/>
          <a:stretch/>
        </p:blipFill>
        <p:spPr bwMode="auto">
          <a:xfrm>
            <a:off x="-30162" y="0"/>
            <a:ext cx="1223724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วัยรุ่น..ระวังเสี่ยงเป็นโรคจิตแบบไม่รู้ตัว - Chiang Mai News">
            <a:extLst>
              <a:ext uri="{FF2B5EF4-FFF2-40B4-BE49-F238E27FC236}">
                <a16:creationId xmlns:a16="http://schemas.microsoft.com/office/drawing/2014/main" id="{6F2B79E6-474E-45C9-A6C4-717576A95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0"/>
          <a:stretch/>
        </p:blipFill>
        <p:spPr bwMode="auto">
          <a:xfrm>
            <a:off x="-31359" y="0"/>
            <a:ext cx="122221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ไม่มีคำอธิบายรูปภาพ">
            <a:extLst>
              <a:ext uri="{FF2B5EF4-FFF2-40B4-BE49-F238E27FC236}">
                <a16:creationId xmlns:a16="http://schemas.microsoft.com/office/drawing/2014/main" id="{D139B843-BC06-409C-8239-8762FE1A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88" y="1083487"/>
            <a:ext cx="6128789" cy="553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7A88D7-0682-4352-B666-1965110FD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8BEDB5-3B84-4AE8-B463-A2EC6C7449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2" b="18329"/>
          <a:stretch/>
        </p:blipFill>
        <p:spPr>
          <a:xfrm>
            <a:off x="5813971" y="1070204"/>
            <a:ext cx="6153206" cy="55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>
            <a:extLst>
              <a:ext uri="{FF2B5EF4-FFF2-40B4-BE49-F238E27FC236}">
                <a16:creationId xmlns:a16="http://schemas.microsoft.com/office/drawing/2014/main" id="{84E6874E-2BE8-4C66-B7DA-338475D28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F01E42-9BD5-420D-AEDC-1FDEA47C39AA}"/>
              </a:ext>
            </a:extLst>
          </p:cNvPr>
          <p:cNvSpPr txBox="1"/>
          <p:nvPr/>
        </p:nvSpPr>
        <p:spPr>
          <a:xfrm>
            <a:off x="153807" y="878891"/>
            <a:ext cx="4262840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ต่อมไร้ท่อ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endocrine gland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11578B-A3C3-4BAF-8C37-9F9690B99319}"/>
              </a:ext>
            </a:extLst>
          </p:cNvPr>
          <p:cNvSpPr txBox="1"/>
          <p:nvPr/>
        </p:nvSpPr>
        <p:spPr>
          <a:xfrm>
            <a:off x="89789" y="123758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5ECF80-F62D-4A1B-8E79-AFCCA6FD7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12318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C833509-E5E6-4B96-90D6-98F1756269C9}"/>
              </a:ext>
            </a:extLst>
          </p:cNvPr>
          <p:cNvGrpSpPr/>
          <p:nvPr/>
        </p:nvGrpSpPr>
        <p:grpSpPr>
          <a:xfrm>
            <a:off x="2681059" y="-67297"/>
            <a:ext cx="9531060" cy="6858000"/>
            <a:chOff x="2068497" y="-67297"/>
            <a:chExt cx="9531060" cy="68580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830143D-575E-4264-8447-3818F086E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81"/>
            <a:stretch/>
          </p:blipFill>
          <p:spPr>
            <a:xfrm>
              <a:off x="7057573" y="-67297"/>
              <a:ext cx="4541984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F43187-90A8-49CF-A00F-34A1200FD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63"/>
            <a:stretch/>
          </p:blipFill>
          <p:spPr>
            <a:xfrm>
              <a:off x="2068497" y="404305"/>
              <a:ext cx="4438835" cy="63863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2" name="Picture 6" descr="http://nenfe.nfe.go.th/elearning/courses/51/images/pituitary.gif">
            <a:extLst>
              <a:ext uri="{FF2B5EF4-FFF2-40B4-BE49-F238E27FC236}">
                <a16:creationId xmlns:a16="http://schemas.microsoft.com/office/drawing/2014/main" id="{B5F50B26-A1EF-49CA-BC71-5EC81499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32" y="660723"/>
            <a:ext cx="1497013" cy="135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ลูกศรเชื่อมต่อแบบตรง 23">
            <a:extLst>
              <a:ext uri="{FF2B5EF4-FFF2-40B4-BE49-F238E27FC236}">
                <a16:creationId xmlns:a16="http://schemas.microsoft.com/office/drawing/2014/main" id="{06E49A95-9AE2-4D73-8044-6E7D017E26A1}"/>
              </a:ext>
            </a:extLst>
          </p:cNvPr>
          <p:cNvCxnSpPr>
            <a:cxnSpLocks/>
          </p:cNvCxnSpPr>
          <p:nvPr/>
        </p:nvCxnSpPr>
        <p:spPr>
          <a:xfrm flipH="1">
            <a:off x="5397623" y="1544520"/>
            <a:ext cx="1906769" cy="94385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99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25">
            <a:extLst>
              <a:ext uri="{FF2B5EF4-FFF2-40B4-BE49-F238E27FC236}">
                <a16:creationId xmlns:a16="http://schemas.microsoft.com/office/drawing/2014/main" id="{D7099FAF-C116-434A-A0F2-04462BFD7501}"/>
              </a:ext>
            </a:extLst>
          </p:cNvPr>
          <p:cNvCxnSpPr>
            <a:cxnSpLocks/>
          </p:cNvCxnSpPr>
          <p:nvPr/>
        </p:nvCxnSpPr>
        <p:spPr>
          <a:xfrm flipV="1">
            <a:off x="7367882" y="1019765"/>
            <a:ext cx="2226495" cy="538374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99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สี่เหลี่ยมผืนผ้า 11">
            <a:extLst>
              <a:ext uri="{FF2B5EF4-FFF2-40B4-BE49-F238E27FC236}">
                <a16:creationId xmlns:a16="http://schemas.microsoft.com/office/drawing/2014/main" id="{91B1BDD9-0A96-4561-87C9-C58B26068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8759" y="1815429"/>
            <a:ext cx="29289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ต่อมใต้สมอง</a:t>
            </a:r>
          </a:p>
        </p:txBody>
      </p:sp>
      <p:cxnSp>
        <p:nvCxnSpPr>
          <p:cNvPr id="38" name="ลูกศรเชื่อมต่อแบบตรง 29">
            <a:extLst>
              <a:ext uri="{FF2B5EF4-FFF2-40B4-BE49-F238E27FC236}">
                <a16:creationId xmlns:a16="http://schemas.microsoft.com/office/drawing/2014/main" id="{08C9BB34-95C6-4DFF-B691-1F5E8ACD44DD}"/>
              </a:ext>
            </a:extLst>
          </p:cNvPr>
          <p:cNvCxnSpPr>
            <a:cxnSpLocks/>
          </p:cNvCxnSpPr>
          <p:nvPr/>
        </p:nvCxnSpPr>
        <p:spPr>
          <a:xfrm flipH="1" flipV="1">
            <a:off x="5129784" y="2611093"/>
            <a:ext cx="1282632" cy="341296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99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1">
            <a:extLst>
              <a:ext uri="{FF2B5EF4-FFF2-40B4-BE49-F238E27FC236}">
                <a16:creationId xmlns:a16="http://schemas.microsoft.com/office/drawing/2014/main" id="{6F9D29A0-EC6A-47E9-9AFE-9D44C94D6549}"/>
              </a:ext>
            </a:extLst>
          </p:cNvPr>
          <p:cNvCxnSpPr>
            <a:cxnSpLocks/>
          </p:cNvCxnSpPr>
          <p:nvPr/>
        </p:nvCxnSpPr>
        <p:spPr>
          <a:xfrm flipV="1">
            <a:off x="8078159" y="2340184"/>
            <a:ext cx="1752956" cy="639174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99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สี่เหลี่ยมผืนผ้า 11">
            <a:extLst>
              <a:ext uri="{FF2B5EF4-FFF2-40B4-BE49-F238E27FC236}">
                <a16:creationId xmlns:a16="http://schemas.microsoft.com/office/drawing/2014/main" id="{2B809377-909F-4350-B954-A61B624CA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705" y="2675370"/>
            <a:ext cx="164153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ต่อมไทรอยด์</a:t>
            </a:r>
          </a:p>
        </p:txBody>
      </p:sp>
      <p:cxnSp>
        <p:nvCxnSpPr>
          <p:cNvPr id="47" name="ลูกศรเชื่อมต่อแบบตรง 34">
            <a:extLst>
              <a:ext uri="{FF2B5EF4-FFF2-40B4-BE49-F238E27FC236}">
                <a16:creationId xmlns:a16="http://schemas.microsoft.com/office/drawing/2014/main" id="{66563095-A31A-4414-91A6-19177A660CA7}"/>
              </a:ext>
            </a:extLst>
          </p:cNvPr>
          <p:cNvCxnSpPr>
            <a:cxnSpLocks/>
          </p:cNvCxnSpPr>
          <p:nvPr/>
        </p:nvCxnSpPr>
        <p:spPr>
          <a:xfrm flipH="1">
            <a:off x="4662165" y="3879190"/>
            <a:ext cx="1874326" cy="258129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99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35">
            <a:extLst>
              <a:ext uri="{FF2B5EF4-FFF2-40B4-BE49-F238E27FC236}">
                <a16:creationId xmlns:a16="http://schemas.microsoft.com/office/drawing/2014/main" id="{C87BE63F-432E-4FA1-ABDE-57C62BAE0F6A}"/>
              </a:ext>
            </a:extLst>
          </p:cNvPr>
          <p:cNvCxnSpPr>
            <a:cxnSpLocks/>
          </p:cNvCxnSpPr>
          <p:nvPr/>
        </p:nvCxnSpPr>
        <p:spPr>
          <a:xfrm>
            <a:off x="8167202" y="3879189"/>
            <a:ext cx="1343739" cy="501974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99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สี่เหลี่ยมผืนผ้า 11">
            <a:extLst>
              <a:ext uri="{FF2B5EF4-FFF2-40B4-BE49-F238E27FC236}">
                <a16:creationId xmlns:a16="http://schemas.microsoft.com/office/drawing/2014/main" id="{BCB461E6-D35D-405C-825C-8745F3976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138" y="3601624"/>
            <a:ext cx="1993459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cs typeface="IrisUPC" panose="020B0604020202020204" pitchFamily="34" charset="-34"/>
              </a:rPr>
              <a:t>ต่อมหมวกไต</a:t>
            </a:r>
          </a:p>
        </p:txBody>
      </p:sp>
      <p:cxnSp>
        <p:nvCxnSpPr>
          <p:cNvPr id="54" name="ลูกศรเชื่อมต่อแบบตรง 39">
            <a:extLst>
              <a:ext uri="{FF2B5EF4-FFF2-40B4-BE49-F238E27FC236}">
                <a16:creationId xmlns:a16="http://schemas.microsoft.com/office/drawing/2014/main" id="{CBECD089-B773-41B4-A72C-23214D8A090C}"/>
              </a:ext>
            </a:extLst>
          </p:cNvPr>
          <p:cNvCxnSpPr>
            <a:cxnSpLocks/>
          </p:cNvCxnSpPr>
          <p:nvPr/>
        </p:nvCxnSpPr>
        <p:spPr>
          <a:xfrm flipH="1">
            <a:off x="5397624" y="5082463"/>
            <a:ext cx="1420234" cy="322953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99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ลูกศรเชื่อมต่อแบบตรง 40">
            <a:extLst>
              <a:ext uri="{FF2B5EF4-FFF2-40B4-BE49-F238E27FC236}">
                <a16:creationId xmlns:a16="http://schemas.microsoft.com/office/drawing/2014/main" id="{B549BC49-3825-4E29-8869-C305AD8AEE73}"/>
              </a:ext>
            </a:extLst>
          </p:cNvPr>
          <p:cNvCxnSpPr>
            <a:cxnSpLocks/>
          </p:cNvCxnSpPr>
          <p:nvPr/>
        </p:nvCxnSpPr>
        <p:spPr>
          <a:xfrm>
            <a:off x="7900971" y="5090660"/>
            <a:ext cx="1930144" cy="924647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99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สี่เหลี่ยมผืนผ้า 11">
            <a:extLst>
              <a:ext uri="{FF2B5EF4-FFF2-40B4-BE49-F238E27FC236}">
                <a16:creationId xmlns:a16="http://schemas.microsoft.com/office/drawing/2014/main" id="{ED1CE369-AF43-4FB3-A953-401851594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670" y="4747210"/>
            <a:ext cx="17049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3000" b="1">
                <a:cs typeface="IrisUPC" panose="020B0604020202020204" pitchFamily="34" charset="-34"/>
              </a:rPr>
              <a:t>ต่อมเพศ</a:t>
            </a:r>
          </a:p>
        </p:txBody>
      </p:sp>
      <p:pic>
        <p:nvPicPr>
          <p:cNvPr id="2052" name="Picture 4" descr="Download Cartoon Handsome Boy Png Clipart (#849368) - PinClipart">
            <a:extLst>
              <a:ext uri="{FF2B5EF4-FFF2-40B4-BE49-F238E27FC236}">
                <a16:creationId xmlns:a16="http://schemas.microsoft.com/office/drawing/2014/main" id="{D2000B21-14B7-47F7-8D63-4715D3A19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3" y="1815429"/>
            <a:ext cx="2508361" cy="4878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8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9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id="{37079590-D2F5-4EA1-99FA-391973672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-30162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F33F06EF-A2C7-4DA6-977B-95CF9E9ED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636" y="1344689"/>
            <a:ext cx="504779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       เป็นต่อม</a:t>
            </a:r>
            <a:r>
              <a:rPr lang="th-TH" sz="3000" b="1" dirty="0" err="1">
                <a:cs typeface="IrisUPC" pitchFamily="34" charset="-34"/>
              </a:rPr>
              <a:t>เล็กๆ</a:t>
            </a:r>
            <a:r>
              <a:rPr lang="th-TH" sz="3000" b="1" dirty="0">
                <a:cs typeface="IrisUPC" pitchFamily="34" charset="-34"/>
              </a:rPr>
              <a:t> </a:t>
            </a:r>
            <a:r>
              <a:rPr lang="en-US" sz="3000" b="1" dirty="0">
                <a:cs typeface="IrisUPC" pitchFamily="34" charset="-34"/>
              </a:rPr>
              <a:t> </a:t>
            </a:r>
            <a:r>
              <a:rPr lang="th-TH" sz="3000" b="1" dirty="0">
                <a:cs typeface="IrisUPC" pitchFamily="34" charset="-34"/>
              </a:rPr>
              <a:t>มีขนาดเท่าเมล็ดถั่วดำ </a:t>
            </a:r>
            <a:endParaRPr lang="en-US" sz="3000" b="1" dirty="0">
              <a:cs typeface="IrisUPC" pitchFamily="34" charset="-34"/>
            </a:endParaRP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แบ่งเป็น</a:t>
            </a:r>
            <a:r>
              <a:rPr lang="en-US" sz="3000" b="1" dirty="0">
                <a:cs typeface="IrisUPC" pitchFamily="34" charset="-34"/>
              </a:rPr>
              <a:t> </a:t>
            </a:r>
            <a:r>
              <a:rPr lang="th-TH" sz="3000" b="1" dirty="0">
                <a:cs typeface="IrisUPC" pitchFamily="34" charset="-34"/>
              </a:rPr>
              <a:t>2 ส่วน</a:t>
            </a:r>
            <a:r>
              <a:rPr lang="en-US" sz="3000" b="1" dirty="0">
                <a:cs typeface="IrisUPC" pitchFamily="34" charset="-34"/>
              </a:rPr>
              <a:t> </a:t>
            </a:r>
            <a:r>
              <a:rPr lang="th-TH" sz="3000" b="1" dirty="0">
                <a:cs typeface="IrisUPC" pitchFamily="34" charset="-34"/>
              </a:rPr>
              <a:t> คือ</a:t>
            </a:r>
            <a:r>
              <a:rPr lang="en-US" sz="3000" b="1" dirty="0">
                <a:cs typeface="IrisUPC" pitchFamily="34" charset="-34"/>
              </a:rPr>
              <a:t> </a:t>
            </a:r>
            <a:r>
              <a:rPr lang="th-TH" sz="3000" b="1" dirty="0">
                <a:cs typeface="IrisUPC" pitchFamily="34" charset="-34"/>
              </a:rPr>
              <a:t> </a:t>
            </a: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ต่อมใต้สมองส่วนหน้า </a:t>
            </a:r>
            <a:endParaRPr lang="en-US" sz="3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และ </a:t>
            </a: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ต่อมใต้ส่วนหลัง     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rgbClr val="003300"/>
                </a:solidFill>
                <a:cs typeface="IrisUPC" pitchFamily="34" charset="-34"/>
              </a:rPr>
              <a:t>      </a:t>
            </a:r>
            <a:r>
              <a:rPr lang="th-TH" sz="3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ต่อมใต้สมองส่วนหน้า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003300"/>
                </a:solidFill>
                <a:cs typeface="IrisUPC" pitchFamily="34" charset="-34"/>
              </a:rPr>
              <a:t>เท่านั้น </a:t>
            </a:r>
            <a:r>
              <a:rPr lang="en-US" sz="3000" b="1" dirty="0">
                <a:solidFill>
                  <a:srgbClr val="003300"/>
                </a:solidFill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003300"/>
                </a:solidFill>
                <a:cs typeface="IrisUPC" pitchFamily="34" charset="-34"/>
              </a:rPr>
              <a:t>ทำหน้าที่</a:t>
            </a:r>
            <a:endParaRPr lang="en-US" sz="3000" b="1" dirty="0">
              <a:solidFill>
                <a:srgbClr val="003300"/>
              </a:solidFill>
              <a:cs typeface="IrisUPC" pitchFamily="34" charset="-34"/>
            </a:endParaRPr>
          </a:p>
          <a:p>
            <a:pPr eaLnBrk="1" hangingPunct="1">
              <a:defRPr/>
            </a:pPr>
            <a:r>
              <a:rPr lang="th-TH" sz="3000" b="1" dirty="0">
                <a:solidFill>
                  <a:srgbClr val="003300"/>
                </a:solidFill>
                <a:cs typeface="IrisUPC" pitchFamily="34" charset="-34"/>
              </a:rPr>
              <a:t>เกี่ยวกับการเจริญเติบโตของร่างกายและการเปลี่ยนแปลงทางเพศ</a:t>
            </a: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      </a:t>
            </a:r>
            <a:r>
              <a:rPr lang="en-US" sz="3000" b="1" dirty="0">
                <a:cs typeface="IrisUPC" pitchFamily="34" charset="-34"/>
              </a:rPr>
              <a:t>     </a:t>
            </a:r>
            <a:r>
              <a:rPr lang="th-TH" sz="3000" b="1" dirty="0">
                <a:cs typeface="IrisUPC" pitchFamily="34" charset="-34"/>
              </a:rPr>
              <a:t>ต่อมนี้มีหน้าที่สร้างฮอร์โมนที่สำคัญ</a:t>
            </a:r>
            <a:endParaRPr lang="en-US" sz="3000" b="1" dirty="0">
              <a:cs typeface="IrisUPC" pitchFamily="34" charset="-34"/>
            </a:endParaRPr>
          </a:p>
          <a:p>
            <a:pPr eaLnBrk="1" hangingPunct="1">
              <a:defRPr/>
            </a:pPr>
            <a:r>
              <a:rPr lang="th-TH" sz="3000" b="1" dirty="0">
                <a:cs typeface="IrisUPC" pitchFamily="34" charset="-34"/>
              </a:rPr>
              <a:t>หลายอย่างซึ่งมีอิทธิพลต่อต่อมไร้ท่ออื่นด้วย  </a:t>
            </a:r>
            <a:r>
              <a:rPr lang="en-US" sz="3000" b="1" dirty="0">
                <a:cs typeface="IrisUPC" pitchFamily="34" charset="-34"/>
              </a:rPr>
              <a:t>         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60142-FC06-48FD-8F6C-EFC8018038BB}"/>
              </a:ext>
            </a:extLst>
          </p:cNvPr>
          <p:cNvSpPr txBox="1"/>
          <p:nvPr/>
        </p:nvSpPr>
        <p:spPr>
          <a:xfrm>
            <a:off x="250825" y="885477"/>
            <a:ext cx="5268913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ต่อมใต้สมอง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pituitary gland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C19013-6739-472C-ADE9-50557769EFAB}"/>
              </a:ext>
            </a:extLst>
          </p:cNvPr>
          <p:cNvSpPr txBox="1"/>
          <p:nvPr/>
        </p:nvSpPr>
        <p:spPr>
          <a:xfrm>
            <a:off x="162941" y="14986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DEEB62-B0FB-4E3B-B843-D033073D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ituitary Gland Stock Illustrations, Royalty-Free Vector Graphics &amp; Clip  Art - iStock | Hypothalamus, Endocrine system, Thyroid">
            <a:extLst>
              <a:ext uri="{FF2B5EF4-FFF2-40B4-BE49-F238E27FC236}">
                <a16:creationId xmlns:a16="http://schemas.microsoft.com/office/drawing/2014/main" id="{11FE5FF2-2D5B-48B9-AA42-3E9336F2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9" b="98080" l="3268" r="95752">
                        <a14:foregroundMark x1="16667" y1="29319" x2="7843" y2="29843"/>
                        <a14:foregroundMark x1="7843" y1="29843" x2="3431" y2="31588"/>
                        <a14:foregroundMark x1="8170" y1="39616" x2="13399" y2="20942"/>
                        <a14:foregroundMark x1="13399" y1="20942" x2="18301" y2="11867"/>
                        <a14:foregroundMark x1="18301" y1="11867" x2="25490" y2="7330"/>
                        <a14:foregroundMark x1="25490" y1="7330" x2="35621" y2="5934"/>
                        <a14:foregroundMark x1="35621" y1="5934" x2="52124" y2="6108"/>
                        <a14:foregroundMark x1="12908" y1="13787" x2="19771" y2="8377"/>
                        <a14:foregroundMark x1="19771" y1="8377" x2="43464" y2="2443"/>
                        <a14:foregroundMark x1="72059" y1="35428" x2="80719" y2="35079"/>
                        <a14:foregroundMark x1="80719" y1="35079" x2="88725" y2="38220"/>
                        <a14:foregroundMark x1="88725" y1="38220" x2="93954" y2="45201"/>
                        <a14:foregroundMark x1="93954" y1="45201" x2="95752" y2="57941"/>
                        <a14:foregroundMark x1="58824" y1="82199" x2="56863" y2="98080"/>
                        <a14:backgroundMark x1="46732" y1="1047" x2="46732" y2="1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" y="1590253"/>
            <a:ext cx="5626436" cy="507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tuitary Gland Stock Illustrations, Royalty-Free Vector Graphics &amp; Clip  Art - iStock | Hypothalamus, Endocrine system, Thyroid">
            <a:extLst>
              <a:ext uri="{FF2B5EF4-FFF2-40B4-BE49-F238E27FC236}">
                <a16:creationId xmlns:a16="http://schemas.microsoft.com/office/drawing/2014/main" id="{2889B7C1-AA88-486F-95D4-A9CDCF920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03" y1="54192" x2="30882" y2="56545"/>
                        <a14:backgroundMark x1="15359" y1="79581" x2="28590" y2="55142"/>
                        <a14:backgroundMark x1="21895" y1="61955" x2="27124" y2="55148"/>
                        <a14:backgroundMark x1="27124" y1="55148" x2="27614" y2="53752"/>
                        <a14:backgroundMark x1="15850" y1="59337" x2="23529" y2="54276"/>
                        <a14:backgroundMark x1="23529" y1="54276" x2="27288" y2="53403"/>
                        <a14:backgroundMark x1="17647" y1="57417" x2="29211" y2="52476"/>
                        <a14:backgroundMark x1="41340" y1="69634" x2="41013" y2="60733"/>
                        <a14:backgroundMark x1="41013" y1="60733" x2="38399" y2="52182"/>
                        <a14:backgroundMark x1="38399" y1="52182" x2="38562" y2="51832"/>
                        <a14:backgroundMark x1="9804" y1="7679" x2="14706" y2="14834"/>
                        <a14:backgroundMark x1="14706" y1="14834" x2="40523" y2="31414"/>
                        <a14:backgroundMark x1="40523" y1="31414" x2="61765" y2="38743"/>
                        <a14:backgroundMark x1="61765" y1="38743" x2="65359" y2="43455"/>
                        <a14:backgroundMark x1="21732" y1="49389" x2="29902" y2="49389"/>
                        <a14:backgroundMark x1="29902" y1="49389" x2="37745" y2="52705"/>
                        <a14:backgroundMark x1="37745" y1="52705" x2="39542" y2="52880"/>
                        <a14:backgroundMark x1="36275" y1="11169" x2="49346" y2="29668"/>
                        <a14:backgroundMark x1="59641" y1="17627" x2="60131" y2="71728"/>
                        <a14:backgroundMark x1="70261" y1="12740" x2="85458" y2="81850"/>
                        <a14:backgroundMark x1="85458" y1="81850" x2="83007" y2="88307"/>
                        <a14:backgroundMark x1="50490" y1="40314" x2="59477" y2="80105"/>
                        <a14:backgroundMark x1="58987" y1="54625" x2="82843" y2="67888"/>
                        <a14:backgroundMark x1="82843" y1="67888" x2="84641" y2="70332"/>
                        <a14:backgroundMark x1="48203" y1="45899" x2="48693" y2="71204"/>
                        <a14:backgroundMark x1="48693" y1="71204" x2="50490" y2="77487"/>
                        <a14:backgroundMark x1="62745" y1="59860" x2="64706" y2="67888"/>
                        <a14:backgroundMark x1="68954" y1="61082" x2="68464" y2="71204"/>
                        <a14:backgroundMark x1="68464" y1="71204" x2="68954" y2="72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2" t="45973" r="57165" b="35351"/>
          <a:stretch/>
        </p:blipFill>
        <p:spPr bwMode="auto">
          <a:xfrm>
            <a:off x="1640781" y="3900763"/>
            <a:ext cx="1005840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ลูกศรขวา 13">
            <a:extLst>
              <a:ext uri="{FF2B5EF4-FFF2-40B4-BE49-F238E27FC236}">
                <a16:creationId xmlns:a16="http://schemas.microsoft.com/office/drawing/2014/main" id="{D0A91A56-1112-4592-AB57-FB1ED937360B}"/>
              </a:ext>
            </a:extLst>
          </p:cNvPr>
          <p:cNvSpPr/>
          <p:nvPr/>
        </p:nvSpPr>
        <p:spPr>
          <a:xfrm rot="18133290">
            <a:off x="1464731" y="4662197"/>
            <a:ext cx="539050" cy="367253"/>
          </a:xfrm>
          <a:prstGeom prst="rightArrow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63500" h="254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24" name="สี่เหลี่ยมผืนผ้า 21">
            <a:extLst>
              <a:ext uri="{FF2B5EF4-FFF2-40B4-BE49-F238E27FC236}">
                <a16:creationId xmlns:a16="http://schemas.microsoft.com/office/drawing/2014/main" id="{C6E1082C-606F-4CB4-92C0-66F414518CEB}"/>
              </a:ext>
            </a:extLst>
          </p:cNvPr>
          <p:cNvSpPr/>
          <p:nvPr/>
        </p:nvSpPr>
        <p:spPr>
          <a:xfrm>
            <a:off x="2274309" y="5725315"/>
            <a:ext cx="2691763" cy="584775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ต่อมใต้สมองส่วนหน้า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90C155-445B-4C2C-8A2F-27874116D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5227" r="5944" b="18036"/>
          <a:stretch/>
        </p:blipFill>
        <p:spPr>
          <a:xfrm>
            <a:off x="82566" y="1475238"/>
            <a:ext cx="6676886" cy="41167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8815F2D-82F3-4135-BD1F-1A6885B200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626" b="85786" l="62929" r="80289">
                        <a14:foregroundMark x1="66001" y1="83519" x2="63653" y2="85786"/>
                        <a14:foregroundMark x1="63653" y1="85786" x2="63472" y2="85786"/>
                        <a14:backgroundMark x1="81013" y1="54613" x2="77758" y2="63342"/>
                        <a14:backgroundMark x1="77758" y1="63342" x2="77215" y2="72070"/>
                        <a14:backgroundMark x1="77215" y1="72070" x2="77215" y2="72319"/>
                        <a14:backgroundMark x1="81374" y1="68329" x2="71067" y2="78304"/>
                        <a14:backgroundMark x1="73237" y1="78304" x2="66908" y2="81047"/>
                        <a14:backgroundMark x1="66908" y1="81047" x2="73237" y2="77307"/>
                        <a14:backgroundMark x1="73237" y1="77307" x2="73960" y2="7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11" t="46363" r="21627" b="18036"/>
          <a:stretch/>
        </p:blipFill>
        <p:spPr>
          <a:xfrm>
            <a:off x="4346551" y="3682091"/>
            <a:ext cx="1225296" cy="19099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5CE654-0A6E-48A7-AF19-AF4C86E597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923" b="78404" l="74045" r="91833">
                        <a14:foregroundMark x1="77215" y1="74314" x2="74503" y2="74564"/>
                        <a14:foregroundMark x1="76492" y1="77307" x2="75226" y2="75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22" t="46363" r="5944" b="18036"/>
          <a:stretch/>
        </p:blipFill>
        <p:spPr>
          <a:xfrm>
            <a:off x="5111138" y="3691234"/>
            <a:ext cx="1644908" cy="1909915"/>
          </a:xfrm>
          <a:prstGeom prst="rect">
            <a:avLst/>
          </a:prstGeom>
        </p:spPr>
      </p:pic>
      <p:sp>
        <p:nvSpPr>
          <p:cNvPr id="28" name="ลูกศรโค้งขึ้น 30">
            <a:extLst>
              <a:ext uri="{FF2B5EF4-FFF2-40B4-BE49-F238E27FC236}">
                <a16:creationId xmlns:a16="http://schemas.microsoft.com/office/drawing/2014/main" id="{5B520F10-0F5E-446E-B10C-3A1CEC307579}"/>
              </a:ext>
            </a:extLst>
          </p:cNvPr>
          <p:cNvSpPr/>
          <p:nvPr/>
        </p:nvSpPr>
        <p:spPr>
          <a:xfrm>
            <a:off x="5000347" y="4909274"/>
            <a:ext cx="571500" cy="1208062"/>
          </a:xfrm>
          <a:prstGeom prst="bentUpArrow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pic>
        <p:nvPicPr>
          <p:cNvPr id="29" name="Picture 12" descr="http://www.thevisualmd.com/biomarkerlibrary/images/content/304/QD3350_ENDO_FT4_C02_PituitaryGland.jpg">
            <a:extLst>
              <a:ext uri="{FF2B5EF4-FFF2-40B4-BE49-F238E27FC236}">
                <a16:creationId xmlns:a16="http://schemas.microsoft.com/office/drawing/2014/main" id="{281314EB-D39A-4846-9C08-19B23FE68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5" y="1590253"/>
            <a:ext cx="6006601" cy="514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6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7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8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9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18" grpId="0" animBg="1"/>
      <p:bldP spid="24" grpId="0"/>
      <p:bldP spid="24" grpId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71F6C70E-7E7F-4D29-8D73-06A78B1C4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E925A1AB-AFCB-4CF9-87AA-587A9404C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792288"/>
            <a:ext cx="66246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ฮอร์โมน ที่สร้างจากต่อมใต้สมองส่วนหน้า 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แบ่งได้เป็น 3 พวก คือ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122F9-2154-4C41-B1BB-CFBE68791D10}"/>
              </a:ext>
            </a:extLst>
          </p:cNvPr>
          <p:cNvSpPr txBox="1"/>
          <p:nvPr/>
        </p:nvSpPr>
        <p:spPr>
          <a:xfrm>
            <a:off x="335361" y="1146810"/>
            <a:ext cx="4680520" cy="553998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ต่อมใต้สมอง (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pituitary gland</a:t>
            </a:r>
            <a: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2275AB9-FAAC-4103-A8F9-20416E606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5212357"/>
            <a:ext cx="5472608" cy="1384995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000066"/>
                </a:solidFill>
                <a:cs typeface="IrisUPC" pitchFamily="34" charset="-34"/>
              </a:rPr>
              <a:t>    อิทธิพลของต่อมใต้สมอง จะพบมากที่สุดในวัยรุ่น 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000066"/>
                </a:solidFill>
                <a:cs typeface="IrisUPC" pitchFamily="34" charset="-34"/>
              </a:rPr>
              <a:t>หากผลิตฮอร์โมนกระตุ้นการเจริญเติบโตมากเกินไป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000066"/>
                </a:solidFill>
                <a:cs typeface="IrisUPC" pitchFamily="34" charset="-34"/>
              </a:rPr>
              <a:t>จะมีผลให้วัยรุ่นร่างกายใหญ่โตผิดปกติ</a:t>
            </a:r>
          </a:p>
        </p:txBody>
      </p:sp>
      <p:pic>
        <p:nvPicPr>
          <p:cNvPr id="6" name="Picture 18" descr="Understanding the Pituitary Gland | Rush System">
            <a:extLst>
              <a:ext uri="{FF2B5EF4-FFF2-40B4-BE49-F238E27FC236}">
                <a16:creationId xmlns:a16="http://schemas.microsoft.com/office/drawing/2014/main" id="{27360566-1082-4D33-ADD3-D796D337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60" y="1118127"/>
            <a:ext cx="6084887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ฮอร์โมนการเจริญเติบโต | ความหมายฟังก์ชันขาดและส่วนเกิน">
            <a:extLst>
              <a:ext uri="{FF2B5EF4-FFF2-40B4-BE49-F238E27FC236}">
                <a16:creationId xmlns:a16="http://schemas.microsoft.com/office/drawing/2014/main" id="{728096E1-93F1-4F11-AD05-2CF95658C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0" y="1118126"/>
            <a:ext cx="6084887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A21EE9B5-1CF8-472C-9D49-BF72169CF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9390" y="2668388"/>
            <a:ext cx="59753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3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- ฮอร์โมนกระตุ้นการเจริญเติบโต  </a:t>
            </a:r>
          </a:p>
          <a:p>
            <a:pPr lvl="3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growth  hormone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4EDBAAA6-17EF-4B40-B3E6-CAF0A1734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9390" y="3679452"/>
            <a:ext cx="5975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3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- ฮอร์โมนควบคุมต่อมเพศ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5FF6579B-5AFB-446C-AAD4-C2A0A768B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8910" y="4207772"/>
            <a:ext cx="5975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3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- ฮอร์โมนควบคุมต่อมไร้ท่ออื่นๆ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C6EAA4DA-C423-4428-80D6-DD146961A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60503" t="26605" r="3819" b="3819"/>
          <a:stretch/>
        </p:blipFill>
        <p:spPr bwMode="auto">
          <a:xfrm>
            <a:off x="8636554" y="1092725"/>
            <a:ext cx="331152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8" name="Picture 24" descr="ระบบต่อมไร้ท่อ">
            <a:extLst>
              <a:ext uri="{FF2B5EF4-FFF2-40B4-BE49-F238E27FC236}">
                <a16:creationId xmlns:a16="http://schemas.microsoft.com/office/drawing/2014/main" id="{2848491D-F9B2-4680-BB55-D974D8AB5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>
            <a:fillRect/>
          </a:stretch>
        </p:blipFill>
        <p:spPr bwMode="auto">
          <a:xfrm>
            <a:off x="5864185" y="1090695"/>
            <a:ext cx="6096000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38D674-6769-447F-9965-B5BD866A0151}"/>
              </a:ext>
            </a:extLst>
          </p:cNvPr>
          <p:cNvSpPr txBox="1"/>
          <p:nvPr/>
        </p:nvSpPr>
        <p:spPr>
          <a:xfrm>
            <a:off x="89789" y="241300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E1E19E-18DE-4521-939C-B95C99BD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168" y="127794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3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>
            <a:extLst>
              <a:ext uri="{FF2B5EF4-FFF2-40B4-BE49-F238E27FC236}">
                <a16:creationId xmlns:a16="http://schemas.microsoft.com/office/drawing/2014/main" id="{A7C1799F-4FC2-408C-B3CF-DE80D216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 bwMode="auto">
          <a:xfrm>
            <a:off x="0" y="0"/>
            <a:ext cx="12222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0851A-BAC3-42FD-8F4D-938589CDDDAE}"/>
              </a:ext>
            </a:extLst>
          </p:cNvPr>
          <p:cNvSpPr txBox="1"/>
          <p:nvPr/>
        </p:nvSpPr>
        <p:spPr>
          <a:xfrm>
            <a:off x="239713" y="962025"/>
            <a:ext cx="5003152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ต่อมเพศ 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gonadotropic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gland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6A72B26-7A3A-4D33-B9F0-5E34E3A8B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1685989"/>
            <a:ext cx="61436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ต่อมเพศ เป็นต่อมที่บ่งบอก</a:t>
            </a:r>
          </a:p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ความเป็นเพศนั้นๆ ของมนุษย์ </a:t>
            </a:r>
          </a:p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โดยแบ่งเป็น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8733E47-ECA6-4850-8491-45413CC59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4508500"/>
            <a:ext cx="43576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ต่อมเพศหญิง ก็คือ </a:t>
            </a:r>
          </a:p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IrisUPC" pitchFamily="34" charset="-34"/>
              </a:rPr>
              <a:t>         </a:t>
            </a:r>
            <a:r>
              <a:rPr lang="th-TH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IrisUPC" pitchFamily="34" charset="-34"/>
              </a:rPr>
              <a:t>“</a:t>
            </a:r>
            <a:r>
              <a:rPr lang="th-TH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รังไข่</a:t>
            </a:r>
            <a:r>
              <a:rPr lang="th-TH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IrisUPC" pitchFamily="34" charset="-34"/>
              </a:rPr>
              <a:t>”</a:t>
            </a:r>
            <a:endParaRPr lang="th-TH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E07532E-E06E-46ED-BE91-E90C7E53E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211749"/>
            <a:ext cx="2921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ต่อมเพศชายก็คือ </a:t>
            </a:r>
          </a:p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IrisUPC" pitchFamily="34" charset="-34"/>
              </a:rPr>
              <a:t>     </a:t>
            </a:r>
            <a:r>
              <a:rPr lang="th-TH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IrisUPC" pitchFamily="34" charset="-34"/>
              </a:rPr>
              <a:t>“</a:t>
            </a:r>
            <a:r>
              <a:rPr lang="th-TH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ลูกอัณฑะ</a:t>
            </a:r>
            <a:r>
              <a:rPr lang="th-TH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IrisUPC" pitchFamily="34" charset="-34"/>
              </a:rPr>
              <a:t>”</a:t>
            </a:r>
            <a:endParaRPr lang="th-TH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DF827-90F0-4C46-940C-7AD03E329A08}"/>
              </a:ext>
            </a:extLst>
          </p:cNvPr>
          <p:cNvSpPr txBox="1"/>
          <p:nvPr/>
        </p:nvSpPr>
        <p:spPr>
          <a:xfrm>
            <a:off x="153797" y="256957"/>
            <a:ext cx="7406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ปัจจัยที่มีผลต่อการเจริญเติบโตและพัฒนาการของวัยรุ่น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5548B7-618E-426A-9DB2-969E8D52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121462"/>
            <a:ext cx="858043" cy="8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725A80-8929-4FBB-AD01-1C01D4BBF9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3654392" y="1336783"/>
            <a:ext cx="8446094" cy="466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8FA33AA2-4E09-4305-8766-F7027064B37A}"/>
              </a:ext>
            </a:extLst>
          </p:cNvPr>
          <p:cNvSpPr/>
          <p:nvPr/>
        </p:nvSpPr>
        <p:spPr>
          <a:xfrm rot="18856158">
            <a:off x="4866938" y="5285694"/>
            <a:ext cx="241763" cy="1156879"/>
          </a:xfrm>
          <a:prstGeom prst="upArrow">
            <a:avLst/>
          </a:pr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39D2AF9B-9A16-413C-BA06-E9462DB5ED0E}"/>
              </a:ext>
            </a:extLst>
          </p:cNvPr>
          <p:cNvSpPr/>
          <p:nvPr/>
        </p:nvSpPr>
        <p:spPr>
          <a:xfrm rot="3220628">
            <a:off x="5760749" y="5148936"/>
            <a:ext cx="225897" cy="1399861"/>
          </a:xfrm>
          <a:prstGeom prst="upArrow">
            <a:avLst/>
          </a:pr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34E9ECCA-3050-4592-A839-C03561FBD62B}"/>
              </a:ext>
            </a:extLst>
          </p:cNvPr>
          <p:cNvSpPr/>
          <p:nvPr/>
        </p:nvSpPr>
        <p:spPr>
          <a:xfrm rot="17721140">
            <a:off x="8694638" y="2850130"/>
            <a:ext cx="204792" cy="2118287"/>
          </a:xfrm>
          <a:prstGeom prst="up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709C16F7-9C74-4278-A3A9-AC084E55F32D}"/>
              </a:ext>
            </a:extLst>
          </p:cNvPr>
          <p:cNvSpPr/>
          <p:nvPr/>
        </p:nvSpPr>
        <p:spPr>
          <a:xfrm rot="3220628">
            <a:off x="10279694" y="3034398"/>
            <a:ext cx="234471" cy="1659084"/>
          </a:xfrm>
          <a:prstGeom prst="up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1874</Words>
  <Application>Microsoft Office PowerPoint</Application>
  <PresentationFormat>Widescreen</PresentationFormat>
  <Paragraphs>225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Angsana New</vt:lpstr>
      <vt:lpstr>Arial</vt:lpstr>
      <vt:lpstr>Calibri</vt:lpstr>
      <vt:lpstr>Calibri Light</vt:lpstr>
      <vt:lpstr>Cordia New</vt:lpstr>
      <vt:lpstr>IrisUPC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AnanNujtes</dc:creator>
  <cp:lastModifiedBy>AnanNujtes</cp:lastModifiedBy>
  <cp:revision>121</cp:revision>
  <dcterms:created xsi:type="dcterms:W3CDTF">2022-05-18T02:19:09Z</dcterms:created>
  <dcterms:modified xsi:type="dcterms:W3CDTF">2024-06-20T02:54:32Z</dcterms:modified>
</cp:coreProperties>
</file>